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5"/>
    <p:sldMasterId id="2147483710" r:id="rId6"/>
  </p:sldMasterIdLst>
  <p:notesMasterIdLst>
    <p:notesMasterId r:id="rId21"/>
  </p:notesMasterIdLst>
  <p:handoutMasterIdLst>
    <p:handoutMasterId r:id="rId22"/>
  </p:handoutMasterIdLst>
  <p:sldIdLst>
    <p:sldId id="256" r:id="rId7"/>
    <p:sldId id="257" r:id="rId8"/>
    <p:sldId id="670" r:id="rId9"/>
    <p:sldId id="671" r:id="rId10"/>
    <p:sldId id="672" r:id="rId11"/>
    <p:sldId id="673" r:id="rId12"/>
    <p:sldId id="675" r:id="rId13"/>
    <p:sldId id="674" r:id="rId14"/>
    <p:sldId id="676" r:id="rId15"/>
    <p:sldId id="677" r:id="rId16"/>
    <p:sldId id="681" r:id="rId17"/>
    <p:sldId id="679" r:id="rId18"/>
    <p:sldId id="680" r:id="rId19"/>
    <p:sldId id="682" r:id="rId20"/>
  </p:sldIdLst>
  <p:sldSz cx="9144000" cy="5143500" type="screen16x9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8" userDrawn="1">
          <p15:clr>
            <a:srgbClr val="A4A3A4"/>
          </p15:clr>
        </p15:guide>
        <p15:guide id="2" orient="horz" pos="429">
          <p15:clr>
            <a:srgbClr val="A4A3A4"/>
          </p15:clr>
        </p15:guide>
        <p15:guide id="3" orient="horz" pos="305">
          <p15:clr>
            <a:srgbClr val="A4A3A4"/>
          </p15:clr>
        </p15:guide>
        <p15:guide id="4" orient="horz" pos="174">
          <p15:clr>
            <a:srgbClr val="A4A3A4"/>
          </p15:clr>
        </p15:guide>
        <p15:guide id="5" orient="horz" pos="2935" userDrawn="1">
          <p15:clr>
            <a:srgbClr val="A4A3A4"/>
          </p15:clr>
        </p15:guide>
        <p15:guide id="6" orient="horz" pos="3162" userDrawn="1">
          <p15:clr>
            <a:srgbClr val="A4A3A4"/>
          </p15:clr>
        </p15:guide>
        <p15:guide id="7" orient="horz" pos="89">
          <p15:clr>
            <a:srgbClr val="A4A3A4"/>
          </p15:clr>
        </p15:guide>
        <p15:guide id="8" orient="horz" pos="395">
          <p15:clr>
            <a:srgbClr val="A4A3A4"/>
          </p15:clr>
        </p15:guide>
        <p15:guide id="9" pos="1655">
          <p15:clr>
            <a:srgbClr val="A4A3A4"/>
          </p15:clr>
        </p15:guide>
        <p15:guide id="10" pos="385">
          <p15:clr>
            <a:srgbClr val="A4A3A4"/>
          </p15:clr>
        </p15:guide>
        <p15:guide id="11" pos="4263">
          <p15:clr>
            <a:srgbClr val="A4A3A4"/>
          </p15:clr>
        </p15:guide>
        <p15:guide id="12" pos="5511">
          <p15:clr>
            <a:srgbClr val="A4A3A4"/>
          </p15:clr>
        </p15:guide>
        <p15:guide id="13" pos="113">
          <p15:clr>
            <a:srgbClr val="A4A3A4"/>
          </p15:clr>
        </p15:guide>
        <p15:guide id="14" pos="2948">
          <p15:clr>
            <a:srgbClr val="A4A3A4"/>
          </p15:clr>
        </p15:guide>
        <p15:guide id="15" pos="2880">
          <p15:clr>
            <a:srgbClr val="A4A3A4"/>
          </p15:clr>
        </p15:guide>
        <p15:guide id="16" pos="30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PH" initials="" lastIdx="1" clrIdx="0"/>
  <p:cmAuthor id="1" name="Daniel Wolf" initials="DW" lastIdx="4" clrIdx="1"/>
  <p:cmAuthor id="2" name="Jost Köchli" initials="KOO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03DF"/>
    <a:srgbClr val="FFFF00"/>
    <a:srgbClr val="CBCED1"/>
    <a:srgbClr val="E9ECEE"/>
    <a:srgbClr val="DFEC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ittlere Formatvorlage 1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06799F8-075E-4A3A-A7F6-7FBC6576F1A4}" styleName="Designformatvorlage 2 - Akz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D083AE6-46FA-4A59-8FB0-9F97EB10719F}" styleName="Helle Formatvorlage 3 - Akz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96" autoAdjust="0"/>
    <p:restoredTop sz="94577" autoAdjust="0"/>
  </p:normalViewPr>
  <p:slideViewPr>
    <p:cSldViewPr>
      <p:cViewPr varScale="1">
        <p:scale>
          <a:sx n="81" d="100"/>
          <a:sy n="81" d="100"/>
        </p:scale>
        <p:origin x="968" y="60"/>
      </p:cViewPr>
      <p:guideLst>
        <p:guide orient="horz" pos="2028"/>
        <p:guide orient="horz" pos="429"/>
        <p:guide orient="horz" pos="305"/>
        <p:guide orient="horz" pos="174"/>
        <p:guide orient="horz" pos="2935"/>
        <p:guide orient="horz" pos="3162"/>
        <p:guide orient="horz" pos="89"/>
        <p:guide orient="horz" pos="395"/>
        <p:guide pos="1655"/>
        <p:guide pos="385"/>
        <p:guide pos="4263"/>
        <p:guide pos="5511"/>
        <p:guide pos="113"/>
        <p:guide pos="2948"/>
        <p:guide pos="2880"/>
        <p:guide pos="30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44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73B84F9-F01B-48F8-98D7-57AD32FEB415}" type="datetimeFigureOut">
              <a:rPr lang="de-CH"/>
              <a:pPr>
                <a:defRPr/>
              </a:pPr>
              <a:t>13.06.2022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4C1049E-8094-4339-B4A9-EEDB4A26792D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33131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60D6195-C99D-441C-A214-6E262400F1CF}" type="datetimeFigureOut">
              <a:rPr lang="en-GB"/>
              <a:pPr>
                <a:defRPr/>
              </a:pPr>
              <a:t>13/06/2022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A42C88B-01B3-4416-893D-053384D2E0F7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0888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611189" y="2214001"/>
            <a:ext cx="8137525" cy="2430065"/>
          </a:xfrm>
        </p:spPr>
        <p:txBody>
          <a:bodyPr tIns="32400"/>
          <a:lstStyle>
            <a:lvl1pPr marL="0" indent="0">
              <a:spcBef>
                <a:spcPts val="0"/>
              </a:spcBef>
              <a:spcAft>
                <a:spcPts val="1210"/>
              </a:spcAft>
              <a:buNone/>
              <a:defRPr sz="3000" b="1">
                <a:solidFill>
                  <a:schemeClr val="accent3"/>
                </a:solidFill>
              </a:defRPr>
            </a:lvl1pPr>
            <a:lvl2pPr marL="0" indent="0">
              <a:spcBef>
                <a:spcPts val="0"/>
              </a:spcBef>
              <a:spcAft>
                <a:spcPts val="5000"/>
              </a:spcAft>
              <a:buNone/>
              <a:defRPr sz="1600" b="1"/>
            </a:lvl2pPr>
            <a:lvl3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3"/>
                </a:solidFill>
              </a:defRPr>
            </a:lvl3pPr>
            <a:lvl4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3"/>
                </a:solidFill>
              </a:defRPr>
            </a:lvl4pPr>
            <a:lvl5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7"/>
          <p:cNvSpPr>
            <a:spLocks noGrp="1"/>
          </p:cNvSpPr>
          <p:nvPr>
            <p:ph sz="quarter" idx="10"/>
          </p:nvPr>
        </p:nvSpPr>
        <p:spPr>
          <a:xfrm>
            <a:off x="611189" y="1464469"/>
            <a:ext cx="8137525" cy="318611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11189" y="483518"/>
            <a:ext cx="8137525" cy="277415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4" name="Date Placeholder 1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18.05.22</a:t>
            </a:r>
            <a:endParaRPr lang="de-CH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TutScanELO - Projektausschuss</a:t>
            </a:r>
            <a:endParaRPr lang="de-CH" dirty="0"/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|  </a:t>
            </a:r>
            <a:fld id="{3D0115F6-3732-4596-8F7F-D24D614B2713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9" y="1464469"/>
            <a:ext cx="3960812" cy="3186113"/>
          </a:xfrm>
        </p:spPr>
        <p:txBody>
          <a:bodyPr>
            <a:normAutofit/>
          </a:bodyPr>
          <a:lstStyle>
            <a:lvl1pPr>
              <a:spcAft>
                <a:spcPts val="600"/>
              </a:spcAft>
              <a:defRPr sz="1600"/>
            </a:lvl1pPr>
            <a:lvl2pPr>
              <a:spcAft>
                <a:spcPts val="600"/>
              </a:spcAft>
              <a:defRPr sz="1600"/>
            </a:lvl2pPr>
            <a:lvl3pPr marL="0">
              <a:spcAft>
                <a:spcPts val="600"/>
              </a:spcAft>
              <a:defRPr sz="1200"/>
            </a:lvl3pPr>
            <a:lvl4pPr marL="0">
              <a:spcAft>
                <a:spcPts val="600"/>
              </a:spcAft>
              <a:defRPr sz="1200"/>
            </a:lvl4pPr>
            <a:lvl5pPr marL="0">
              <a:spcAft>
                <a:spcPts val="600"/>
              </a:spcAft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7901" y="1464469"/>
            <a:ext cx="3960813" cy="3186113"/>
          </a:xfrm>
        </p:spPr>
        <p:txBody>
          <a:bodyPr>
            <a:normAutofit/>
          </a:bodyPr>
          <a:lstStyle>
            <a:lvl1pPr>
              <a:spcAft>
                <a:spcPts val="600"/>
              </a:spcAft>
              <a:defRPr sz="1600"/>
            </a:lvl1pPr>
            <a:lvl2pPr>
              <a:spcAft>
                <a:spcPts val="600"/>
              </a:spcAft>
              <a:defRPr sz="1600"/>
            </a:lvl2pPr>
            <a:lvl3pPr marL="0">
              <a:spcAft>
                <a:spcPts val="600"/>
              </a:spcAft>
              <a:defRPr sz="1200"/>
            </a:lvl3pPr>
            <a:lvl4pPr marL="0">
              <a:spcAft>
                <a:spcPts val="600"/>
              </a:spcAft>
              <a:defRPr sz="1200"/>
            </a:lvl4pPr>
            <a:lvl5pPr marL="0">
              <a:spcAft>
                <a:spcPts val="600"/>
              </a:spcAft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611189" y="483518"/>
            <a:ext cx="8137525" cy="277415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18.05.22</a:t>
            </a:r>
            <a:endParaRPr lang="de-CH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TutScanELO - Projektausschuss</a:t>
            </a:r>
            <a:endParaRPr lang="de-CH" dirty="0"/>
          </a:p>
        </p:txBody>
      </p:sp>
      <p:sp>
        <p:nvSpPr>
          <p:cNvPr id="8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|  </a:t>
            </a:r>
            <a:fld id="{66FB51E8-57E9-4389-9DC2-10A558490F37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18.05.22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TutScanELO - Projektausschuss</a:t>
            </a:r>
            <a:endParaRPr lang="de-CH" dirty="0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|  </a:t>
            </a:r>
            <a:fld id="{CC93B192-8A44-4481-ADF1-2E1F2B491A8E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1189" y="1464469"/>
            <a:ext cx="2124075" cy="3186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1"/>
          </p:nvPr>
        </p:nvSpPr>
        <p:spPr>
          <a:xfrm>
            <a:off x="2987675" y="1464469"/>
            <a:ext cx="5761038" cy="3186113"/>
          </a:xfrm>
        </p:spPr>
        <p:txBody>
          <a:bodyPr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11189" y="494135"/>
            <a:ext cx="8137525" cy="277415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5" name="Date Placeholder 1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18.05.22</a:t>
            </a:r>
            <a:endParaRPr lang="de-CH" dirty="0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TutScanELO - Projektausschuss</a:t>
            </a:r>
            <a:endParaRPr lang="de-CH" dirty="0"/>
          </a:p>
        </p:txBody>
      </p:sp>
      <p:sp>
        <p:nvSpPr>
          <p:cNvPr id="8" name="Foliennummernplatzhalt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|  </a:t>
            </a:r>
            <a:fld id="{152E8BA8-8151-4142-B2A1-69AD1FE2FC24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11188" y="1464469"/>
            <a:ext cx="5905028" cy="31861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7513" y="1464469"/>
            <a:ext cx="1981200" cy="3186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611189" y="483518"/>
            <a:ext cx="8137525" cy="277415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18.05.22</a:t>
            </a:r>
            <a:endParaRPr lang="de-CH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TutScanELO - Projektausschuss</a:t>
            </a:r>
            <a:endParaRPr lang="de-CH" dirty="0"/>
          </a:p>
        </p:txBody>
      </p:sp>
      <p:sp>
        <p:nvSpPr>
          <p:cNvPr id="8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|  </a:t>
            </a:r>
            <a:fld id="{117CF081-5D99-40D0-B934-FDC39FD54902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1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E68654-3965-4E74-ADA1-3222DE11F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34884BA-2697-4C7D-96A6-A047734D4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2BFC1B4-B31B-4D53-9E05-574B2F74EF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1D00ACE-BB6E-4E24-8A0E-5783EE0EBF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EFC40C3-FCD5-4742-A59B-AD0992A1BD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960D17B-0844-4338-B8DB-4B7114930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18.05.22</a:t>
            </a:r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09330E6-6610-4960-BD9D-BB0AC313B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TutScanELO - Projektausschuss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E137B56-653E-4FBF-B380-C5474779B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F466-017A-4117-908C-6CD34A8299A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17464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24265F-EA86-44E2-80A2-542199B84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96D241D-36E6-41E7-B1C6-5FA0D6C50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385A0ED-5B41-49FE-9541-C0926BCC8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18.05.22</a:t>
            </a:r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5435F98-B1C2-4035-B750-455812E9F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TutScanELO - Projektausschuss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C207F7-6D8F-43FD-AD2D-8B50DC56F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F466-017A-4117-908C-6CD34A8299A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846513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611189" y="2214001"/>
            <a:ext cx="8137525" cy="2430065"/>
          </a:xfrm>
        </p:spPr>
        <p:txBody>
          <a:bodyPr tIns="32400"/>
          <a:lstStyle>
            <a:lvl1pPr marL="0" indent="0">
              <a:spcBef>
                <a:spcPts val="0"/>
              </a:spcBef>
              <a:spcAft>
                <a:spcPts val="1210"/>
              </a:spcAft>
              <a:buNone/>
              <a:defRPr sz="3000" b="1">
                <a:solidFill>
                  <a:schemeClr val="accent3"/>
                </a:solidFill>
              </a:defRPr>
            </a:lvl1pPr>
            <a:lvl2pPr marL="0" indent="0">
              <a:spcBef>
                <a:spcPts val="0"/>
              </a:spcBef>
              <a:spcAft>
                <a:spcPts val="5000"/>
              </a:spcAft>
              <a:buNone/>
              <a:defRPr sz="1600" b="1"/>
            </a:lvl2pPr>
            <a:lvl3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3"/>
                </a:solidFill>
              </a:defRPr>
            </a:lvl3pPr>
            <a:lvl4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3"/>
                </a:solidFill>
              </a:defRPr>
            </a:lvl4pPr>
            <a:lvl5pPr marL="0" indent="0">
              <a:spcBef>
                <a:spcPts val="0"/>
              </a:spcBef>
              <a:spcAft>
                <a:spcPts val="600"/>
              </a:spcAft>
              <a:buNone/>
              <a:defRPr sz="16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1723747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7"/>
          <p:cNvSpPr>
            <a:spLocks noGrp="1"/>
          </p:cNvSpPr>
          <p:nvPr>
            <p:ph sz="quarter" idx="10"/>
          </p:nvPr>
        </p:nvSpPr>
        <p:spPr>
          <a:xfrm>
            <a:off x="611189" y="1203598"/>
            <a:ext cx="8137525" cy="3186113"/>
          </a:xfrm>
        </p:spPr>
        <p:txBody>
          <a:bodyPr/>
          <a:lstStyle>
            <a:lvl1pPr>
              <a:spcAft>
                <a:spcPts val="600"/>
              </a:spcAft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11189" y="494135"/>
            <a:ext cx="8137525" cy="277415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4" name="Date Placeholder 1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18.05.22</a:t>
            </a:r>
            <a:endParaRPr lang="de-CH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TutScanELO - Projektausschuss</a:t>
            </a:r>
            <a:endParaRPr lang="de-CH" dirty="0"/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|  </a:t>
            </a:r>
            <a:fld id="{B2EE8AD8-D56E-45EB-99E2-2CCF51283985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940581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189" y="1464469"/>
            <a:ext cx="8137525" cy="3186113"/>
          </a:xfrm>
        </p:spPr>
        <p:txBody>
          <a:bodyPr/>
          <a:lstStyle>
            <a:lvl1pPr>
              <a:defRPr sz="2400" b="1">
                <a:solidFill>
                  <a:schemeClr val="accent3"/>
                </a:solidFill>
                <a:latin typeface="+mj-lt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</p:txBody>
      </p:sp>
      <p:sp>
        <p:nvSpPr>
          <p:cNvPr id="3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18.05.22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TutScanELO - Projektausschuss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|  </a:t>
            </a:r>
            <a:fld id="{C7CB2E82-F11E-4855-AC72-F07F0C7AB2B5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42305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7"/>
          <p:cNvSpPr>
            <a:spLocks noGrp="1"/>
          </p:cNvSpPr>
          <p:nvPr>
            <p:ph sz="quarter" idx="10"/>
          </p:nvPr>
        </p:nvSpPr>
        <p:spPr>
          <a:xfrm>
            <a:off x="611189" y="1203598"/>
            <a:ext cx="8137525" cy="3186113"/>
          </a:xfrm>
        </p:spPr>
        <p:txBody>
          <a:bodyPr/>
          <a:lstStyle>
            <a:lvl1pPr>
              <a:spcAft>
                <a:spcPts val="600"/>
              </a:spcAft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11189" y="494135"/>
            <a:ext cx="8137525" cy="277415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4" name="Date Placeholder 1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18.05.22</a:t>
            </a:r>
            <a:endParaRPr lang="de-CH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TutScanELO - Projektausschuss</a:t>
            </a:r>
            <a:endParaRPr lang="de-CH" dirty="0"/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|  </a:t>
            </a:r>
            <a:fld id="{B2EE8AD8-D56E-45EB-99E2-2CCF51283985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9" y="1203598"/>
            <a:ext cx="3960812" cy="352839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 marL="342000">
              <a:defRPr sz="1600"/>
            </a:lvl3pPr>
            <a:lvl4pPr marL="684000">
              <a:defRPr sz="1400"/>
            </a:lvl4pPr>
            <a:lvl5pPr marL="684000"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7901" y="1203598"/>
            <a:ext cx="3960813" cy="352839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 marL="342000">
              <a:defRPr sz="1600"/>
            </a:lvl3pPr>
            <a:lvl4pPr marL="684000">
              <a:defRPr sz="1400"/>
            </a:lvl4pPr>
            <a:lvl5pPr marL="684000"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611189" y="483518"/>
            <a:ext cx="8137525" cy="27741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18.05.22</a:t>
            </a:r>
            <a:endParaRPr lang="de-CH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TutScanELO - Projektausschuss</a:t>
            </a:r>
            <a:endParaRPr lang="de-CH" dirty="0"/>
          </a:p>
        </p:txBody>
      </p:sp>
      <p:sp>
        <p:nvSpPr>
          <p:cNvPr id="8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|  </a:t>
            </a:r>
            <a:fld id="{320700ED-8522-4F83-9875-936FD71D3847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499868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188" y="1203598"/>
            <a:ext cx="3960812" cy="445519"/>
          </a:xfrm>
        </p:spPr>
        <p:txBody>
          <a:bodyPr anchor="b">
            <a:normAutofit/>
          </a:bodyPr>
          <a:lstStyle>
            <a:lvl1pPr marL="0" indent="0">
              <a:spcAft>
                <a:spcPts val="0"/>
              </a:spcAft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noProof="0" dirty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8024" y="1203598"/>
            <a:ext cx="3960689" cy="475226"/>
          </a:xfrm>
        </p:spPr>
        <p:txBody>
          <a:bodyPr anchor="b">
            <a:normAutofit/>
          </a:bodyPr>
          <a:lstStyle>
            <a:lvl1pPr marL="0" indent="0">
              <a:spcAft>
                <a:spcPts val="0"/>
              </a:spcAft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11189" y="483518"/>
            <a:ext cx="8137525" cy="277415"/>
          </a:xfrm>
        </p:spPr>
        <p:txBody>
          <a:bodyPr/>
          <a:lstStyle/>
          <a:p>
            <a:r>
              <a:rPr lang="de-DE" noProof="0"/>
              <a:t>Titelmasterformat durch Klicken bearbeiten</a:t>
            </a:r>
            <a:endParaRPr lang="en-GB" noProof="0"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3"/>
          </p:nvPr>
        </p:nvSpPr>
        <p:spPr>
          <a:xfrm>
            <a:off x="611188" y="1689374"/>
            <a:ext cx="3960812" cy="297060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half" idx="2"/>
          </p:nvPr>
        </p:nvSpPr>
        <p:spPr>
          <a:xfrm>
            <a:off x="4787901" y="1689374"/>
            <a:ext cx="3960813" cy="297060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18.05.22</a:t>
            </a:r>
            <a:endParaRPr lang="de-CH" dirty="0"/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TutScanELO - Projektausschuss</a:t>
            </a:r>
            <a:endParaRPr lang="de-CH" dirty="0"/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|  </a:t>
            </a:r>
            <a:fld id="{04998BFA-F944-4C11-82FD-50A57D8496B6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020300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11189" y="483518"/>
            <a:ext cx="8137525" cy="277415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18.05.22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TutScanELO - Projektausschuss</a:t>
            </a:r>
            <a:endParaRPr lang="de-CH" dirty="0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|  </a:t>
            </a:r>
            <a:fld id="{EB789760-4F5F-4C5B-8FB9-8ECAB07A30C7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861837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18.05.22</a:t>
            </a:r>
            <a:endParaRPr lang="de-CH" dirty="0"/>
          </a:p>
        </p:txBody>
      </p:sp>
      <p:sp>
        <p:nvSpPr>
          <p:cNvPr id="3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TutScanELO - Projektausschuss</a:t>
            </a:r>
            <a:endParaRPr lang="de-CH" dirty="0"/>
          </a:p>
        </p:txBody>
      </p:sp>
      <p:sp>
        <p:nvSpPr>
          <p:cNvPr id="4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|  </a:t>
            </a:r>
            <a:fld id="{B5708697-7FF4-4C70-ADC8-CD4CF742565F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8282462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1189" y="1464469"/>
            <a:ext cx="2124075" cy="3186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1"/>
          </p:nvPr>
        </p:nvSpPr>
        <p:spPr>
          <a:xfrm>
            <a:off x="2987675" y="1464469"/>
            <a:ext cx="5761038" cy="3186113"/>
          </a:xfrm>
        </p:spPr>
        <p:txBody>
          <a:bodyPr/>
          <a:lstStyle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11189" y="483518"/>
            <a:ext cx="8137525" cy="27741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5" name="Date Placeholder 1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18.05.22</a:t>
            </a:r>
            <a:endParaRPr lang="de-CH" dirty="0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TutScanELO - Projektausschuss</a:t>
            </a:r>
            <a:endParaRPr lang="de-CH" dirty="0"/>
          </a:p>
        </p:txBody>
      </p:sp>
      <p:sp>
        <p:nvSpPr>
          <p:cNvPr id="8" name="Foliennummernplatzhalt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|  </a:t>
            </a:r>
            <a:fld id="{A4208D30-662C-4092-B077-A3393C60C469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87407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11188" y="1464469"/>
            <a:ext cx="5905028" cy="31861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7513" y="1464469"/>
            <a:ext cx="1981200" cy="3186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611189" y="483518"/>
            <a:ext cx="8137525" cy="27741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18.05.22</a:t>
            </a:r>
            <a:endParaRPr lang="de-CH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TutScanELO - Projektausschuss</a:t>
            </a:r>
            <a:endParaRPr lang="de-CH" dirty="0"/>
          </a:p>
        </p:txBody>
      </p:sp>
      <p:sp>
        <p:nvSpPr>
          <p:cNvPr id="8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|  </a:t>
            </a:r>
            <a:fld id="{049A1766-3318-43F6-A5F2-FA85545A6A90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860820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7"/>
          <p:cNvSpPr>
            <a:spLocks noGrp="1"/>
          </p:cNvSpPr>
          <p:nvPr>
            <p:ph sz="quarter" idx="10"/>
          </p:nvPr>
        </p:nvSpPr>
        <p:spPr>
          <a:xfrm>
            <a:off x="611189" y="1464469"/>
            <a:ext cx="8137525" cy="318611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11189" y="483518"/>
            <a:ext cx="8137525" cy="277415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4" name="Date Placeholder 1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18.05.22</a:t>
            </a:r>
            <a:endParaRPr lang="de-CH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TutScanELO - Projektausschuss</a:t>
            </a:r>
            <a:endParaRPr lang="de-CH" dirty="0"/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|  </a:t>
            </a:r>
            <a:fld id="{3D0115F6-3732-4596-8F7F-D24D614B2713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754647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9" y="1464469"/>
            <a:ext cx="3960812" cy="3186113"/>
          </a:xfrm>
        </p:spPr>
        <p:txBody>
          <a:bodyPr>
            <a:normAutofit/>
          </a:bodyPr>
          <a:lstStyle>
            <a:lvl1pPr>
              <a:spcAft>
                <a:spcPts val="600"/>
              </a:spcAft>
              <a:defRPr sz="1600"/>
            </a:lvl1pPr>
            <a:lvl2pPr>
              <a:spcAft>
                <a:spcPts val="600"/>
              </a:spcAft>
              <a:defRPr sz="1600"/>
            </a:lvl2pPr>
            <a:lvl3pPr marL="0">
              <a:spcAft>
                <a:spcPts val="600"/>
              </a:spcAft>
              <a:defRPr sz="1200"/>
            </a:lvl3pPr>
            <a:lvl4pPr marL="0">
              <a:spcAft>
                <a:spcPts val="600"/>
              </a:spcAft>
              <a:defRPr sz="1200"/>
            </a:lvl4pPr>
            <a:lvl5pPr marL="0">
              <a:spcAft>
                <a:spcPts val="600"/>
              </a:spcAft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7901" y="1464469"/>
            <a:ext cx="3960813" cy="3186113"/>
          </a:xfrm>
        </p:spPr>
        <p:txBody>
          <a:bodyPr>
            <a:normAutofit/>
          </a:bodyPr>
          <a:lstStyle>
            <a:lvl1pPr>
              <a:spcAft>
                <a:spcPts val="600"/>
              </a:spcAft>
              <a:defRPr sz="1600"/>
            </a:lvl1pPr>
            <a:lvl2pPr>
              <a:spcAft>
                <a:spcPts val="600"/>
              </a:spcAft>
              <a:defRPr sz="1600"/>
            </a:lvl2pPr>
            <a:lvl3pPr marL="0">
              <a:spcAft>
                <a:spcPts val="600"/>
              </a:spcAft>
              <a:defRPr sz="1200"/>
            </a:lvl3pPr>
            <a:lvl4pPr marL="0">
              <a:spcAft>
                <a:spcPts val="600"/>
              </a:spcAft>
              <a:defRPr sz="1200"/>
            </a:lvl4pPr>
            <a:lvl5pPr marL="0">
              <a:spcAft>
                <a:spcPts val="600"/>
              </a:spcAft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611189" y="483518"/>
            <a:ext cx="8137525" cy="277415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18.05.22</a:t>
            </a:r>
            <a:endParaRPr lang="de-CH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TutScanELO - Projektausschuss</a:t>
            </a:r>
            <a:endParaRPr lang="de-CH" dirty="0"/>
          </a:p>
        </p:txBody>
      </p:sp>
      <p:sp>
        <p:nvSpPr>
          <p:cNvPr id="8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|  </a:t>
            </a:r>
            <a:fld id="{66FB51E8-57E9-4389-9DC2-10A558490F37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050835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18.05.22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TutScanELO - Projektausschuss</a:t>
            </a:r>
            <a:endParaRPr lang="de-CH" dirty="0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|  </a:t>
            </a:r>
            <a:fld id="{CC93B192-8A44-4481-ADF1-2E1F2B491A8E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237298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1189" y="1464469"/>
            <a:ext cx="2124075" cy="3186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1"/>
          </p:nvPr>
        </p:nvSpPr>
        <p:spPr>
          <a:xfrm>
            <a:off x="2987675" y="1464469"/>
            <a:ext cx="5761038" cy="3186113"/>
          </a:xfrm>
        </p:spPr>
        <p:txBody>
          <a:bodyPr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11189" y="494135"/>
            <a:ext cx="8137525" cy="277415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5" name="Date Placeholder 1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18.05.22</a:t>
            </a:r>
            <a:endParaRPr lang="de-CH" dirty="0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TutScanELO - Projektausschuss</a:t>
            </a:r>
            <a:endParaRPr lang="de-CH" dirty="0"/>
          </a:p>
        </p:txBody>
      </p:sp>
      <p:sp>
        <p:nvSpPr>
          <p:cNvPr id="8" name="Foliennummernplatzhalt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|  </a:t>
            </a:r>
            <a:fld id="{152E8BA8-8151-4142-B2A1-69AD1FE2FC24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12343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11189" y="1464469"/>
            <a:ext cx="8137525" cy="3186113"/>
          </a:xfrm>
        </p:spPr>
        <p:txBody>
          <a:bodyPr/>
          <a:lstStyle>
            <a:lvl1pPr>
              <a:defRPr sz="2400" b="1">
                <a:solidFill>
                  <a:schemeClr val="accent3"/>
                </a:solidFill>
                <a:latin typeface="+mj-lt"/>
              </a:defRPr>
            </a:lvl1pPr>
            <a:lvl2pPr marL="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</p:txBody>
      </p:sp>
      <p:sp>
        <p:nvSpPr>
          <p:cNvPr id="3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18.05.22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TutScanELO - Projektausschuss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|  </a:t>
            </a:r>
            <a:fld id="{C7CB2E82-F11E-4855-AC72-F07F0C7AB2B5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11188" y="1464469"/>
            <a:ext cx="5905028" cy="31861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7513" y="1464469"/>
            <a:ext cx="1981200" cy="3186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611189" y="483518"/>
            <a:ext cx="8137525" cy="277415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18.05.22</a:t>
            </a:r>
            <a:endParaRPr lang="de-CH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TutScanELO - Projektausschuss</a:t>
            </a:r>
            <a:endParaRPr lang="de-CH" dirty="0"/>
          </a:p>
        </p:txBody>
      </p:sp>
      <p:sp>
        <p:nvSpPr>
          <p:cNvPr id="8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|  </a:t>
            </a:r>
            <a:fld id="{117CF081-5D99-40D0-B934-FDC39FD54902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358159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1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E68654-3965-4E74-ADA1-3222DE11F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34884BA-2697-4C7D-96A6-A047734D4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2BFC1B4-B31B-4D53-9E05-574B2F74EF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1D00ACE-BB6E-4E24-8A0E-5783EE0EBF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EFC40C3-FCD5-4742-A59B-AD0992A1BD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960D17B-0844-4338-B8DB-4B7114930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18.05.22</a:t>
            </a:r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09330E6-6610-4960-BD9D-BB0AC313B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TutScanELO - Projektausschuss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E137B56-653E-4FBF-B380-C5474779B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F466-017A-4117-908C-6CD34A8299A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852271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24265F-EA86-44E2-80A2-542199B84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96D241D-36E6-41E7-B1C6-5FA0D6C50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385A0ED-5B41-49FE-9541-C0926BCC8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18.05.22</a:t>
            </a:r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5435F98-B1C2-4035-B750-455812E9F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TutScanELO - Projektausschuss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C207F7-6D8F-43FD-AD2D-8B50DC56F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7F466-017A-4117-908C-6CD34A8299A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989575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5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7"/>
          <p:cNvSpPr>
            <a:spLocks noGrp="1"/>
          </p:cNvSpPr>
          <p:nvPr>
            <p:ph sz="quarter" idx="10"/>
          </p:nvPr>
        </p:nvSpPr>
        <p:spPr>
          <a:xfrm>
            <a:off x="611190" y="1203599"/>
            <a:ext cx="8137525" cy="3186113"/>
          </a:xfrm>
        </p:spPr>
        <p:txBody>
          <a:bodyPr/>
          <a:lstStyle>
            <a:lvl1pPr>
              <a:spcAft>
                <a:spcPts val="600"/>
              </a:spcAft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11190" y="494136"/>
            <a:ext cx="8137525" cy="277415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4" name="Date Placeholder 1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18.05.22</a:t>
            </a:r>
            <a:endParaRPr lang="de-CH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TutScanELO - Projektausschuss</a:t>
            </a:r>
            <a:endParaRPr lang="de-CH" dirty="0"/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|  </a:t>
            </a:r>
            <a:fld id="{B2EE8AD8-D56E-45EB-99E2-2CCF51283985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447475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7"/>
          <p:cNvSpPr>
            <a:spLocks noGrp="1"/>
          </p:cNvSpPr>
          <p:nvPr>
            <p:ph sz="quarter" idx="10"/>
          </p:nvPr>
        </p:nvSpPr>
        <p:spPr>
          <a:xfrm>
            <a:off x="611189" y="1563638"/>
            <a:ext cx="8137525" cy="2826073"/>
          </a:xfrm>
        </p:spPr>
        <p:txBody>
          <a:bodyPr/>
          <a:lstStyle>
            <a:lvl1pPr>
              <a:spcAft>
                <a:spcPts val="600"/>
              </a:spcAft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 lang="de-DE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11189" y="494135"/>
            <a:ext cx="8137525" cy="591939"/>
          </a:xfrm>
        </p:spPr>
        <p:txBody>
          <a:bodyPr/>
          <a:lstStyle>
            <a:lvl1pPr>
              <a:defRPr sz="2000"/>
            </a:lvl1pPr>
          </a:lstStyle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4" name="Date Placeholder 1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18.05.22</a:t>
            </a:r>
            <a:endParaRPr lang="de-CH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TutScanELO - Projektausschuss</a:t>
            </a:r>
            <a:endParaRPr lang="de-CH" dirty="0"/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|  </a:t>
            </a:r>
            <a:fld id="{B2EE8AD8-D56E-45EB-99E2-2CCF51283985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4"/>
          </p:nvPr>
        </p:nvSpPr>
        <p:spPr>
          <a:xfrm>
            <a:off x="609600" y="1203598"/>
            <a:ext cx="8139114" cy="242957"/>
          </a:xfrm>
        </p:spPr>
        <p:txBody>
          <a:bodyPr/>
          <a:lstStyle>
            <a:lvl1pPr>
              <a:defRPr b="1"/>
            </a:lvl1pPr>
          </a:lstStyle>
          <a:p>
            <a:pPr lvl="0"/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11451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9" y="1203598"/>
            <a:ext cx="3960812" cy="352839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 marL="342000">
              <a:defRPr sz="1600"/>
            </a:lvl3pPr>
            <a:lvl4pPr marL="684000">
              <a:defRPr sz="1400"/>
            </a:lvl4pPr>
            <a:lvl5pPr marL="684000"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 dirty="0"/>
              <a:t>Textmasterformat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7901" y="1203598"/>
            <a:ext cx="3960813" cy="352839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 marL="342000">
              <a:defRPr sz="1600"/>
            </a:lvl3pPr>
            <a:lvl4pPr marL="684000">
              <a:defRPr sz="1400"/>
            </a:lvl4pPr>
            <a:lvl5pPr marL="684000"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611189" y="483518"/>
            <a:ext cx="8137525" cy="27741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18.05.22</a:t>
            </a:r>
            <a:endParaRPr lang="de-CH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TutScanELO - Projektausschuss</a:t>
            </a:r>
            <a:endParaRPr lang="de-CH" dirty="0"/>
          </a:p>
        </p:txBody>
      </p:sp>
      <p:sp>
        <p:nvSpPr>
          <p:cNvPr id="8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|  </a:t>
            </a:r>
            <a:fld id="{320700ED-8522-4F83-9875-936FD71D3847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188" y="1203598"/>
            <a:ext cx="3960812" cy="445519"/>
          </a:xfrm>
        </p:spPr>
        <p:txBody>
          <a:bodyPr anchor="b">
            <a:normAutofit/>
          </a:bodyPr>
          <a:lstStyle>
            <a:lvl1pPr marL="0" indent="0">
              <a:spcAft>
                <a:spcPts val="0"/>
              </a:spcAft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noProof="0" dirty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8024" y="1203598"/>
            <a:ext cx="3960689" cy="475226"/>
          </a:xfrm>
        </p:spPr>
        <p:txBody>
          <a:bodyPr anchor="b">
            <a:normAutofit/>
          </a:bodyPr>
          <a:lstStyle>
            <a:lvl1pPr marL="0" indent="0">
              <a:spcAft>
                <a:spcPts val="0"/>
              </a:spcAft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11189" y="483518"/>
            <a:ext cx="8137525" cy="277415"/>
          </a:xfrm>
        </p:spPr>
        <p:txBody>
          <a:bodyPr/>
          <a:lstStyle/>
          <a:p>
            <a:r>
              <a:rPr lang="de-DE" noProof="0"/>
              <a:t>Titelmasterformat durch Klicken bearbeiten</a:t>
            </a:r>
            <a:endParaRPr lang="en-GB" noProof="0"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3"/>
          </p:nvPr>
        </p:nvSpPr>
        <p:spPr>
          <a:xfrm>
            <a:off x="611188" y="1689374"/>
            <a:ext cx="3960812" cy="297060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half" idx="2"/>
          </p:nvPr>
        </p:nvSpPr>
        <p:spPr>
          <a:xfrm>
            <a:off x="4787901" y="1689374"/>
            <a:ext cx="3960813" cy="297060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18.05.22</a:t>
            </a:r>
            <a:endParaRPr lang="de-CH" dirty="0"/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TutScanELO - Projektausschuss</a:t>
            </a:r>
            <a:endParaRPr lang="de-CH" dirty="0"/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|  </a:t>
            </a:r>
            <a:fld id="{04998BFA-F944-4C11-82FD-50A57D8496B6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11189" y="483518"/>
            <a:ext cx="8137525" cy="277415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18.05.22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TutScanELO - Projektausschuss</a:t>
            </a:r>
            <a:endParaRPr lang="de-CH" dirty="0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|  </a:t>
            </a:r>
            <a:fld id="{EB789760-4F5F-4C5B-8FB9-8ECAB07A30C7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18.05.22</a:t>
            </a:r>
            <a:endParaRPr lang="de-CH" dirty="0"/>
          </a:p>
        </p:txBody>
      </p:sp>
      <p:sp>
        <p:nvSpPr>
          <p:cNvPr id="3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TutScanELO - Projektausschuss</a:t>
            </a:r>
            <a:endParaRPr lang="de-CH" dirty="0"/>
          </a:p>
        </p:txBody>
      </p:sp>
      <p:sp>
        <p:nvSpPr>
          <p:cNvPr id="4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|  </a:t>
            </a:r>
            <a:fld id="{B5708697-7FF4-4C70-ADC8-CD4CF742565F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1189" y="1464469"/>
            <a:ext cx="2124075" cy="3186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1"/>
          </p:nvPr>
        </p:nvSpPr>
        <p:spPr>
          <a:xfrm>
            <a:off x="2987675" y="1464469"/>
            <a:ext cx="5761038" cy="3186113"/>
          </a:xfrm>
        </p:spPr>
        <p:txBody>
          <a:bodyPr/>
          <a:lstStyle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11189" y="483518"/>
            <a:ext cx="8137525" cy="27741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5" name="Date Placeholder 1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18.05.22</a:t>
            </a:r>
            <a:endParaRPr lang="de-CH" dirty="0"/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TutScanELO - Projektausschuss</a:t>
            </a:r>
            <a:endParaRPr lang="de-CH" dirty="0"/>
          </a:p>
        </p:txBody>
      </p:sp>
      <p:sp>
        <p:nvSpPr>
          <p:cNvPr id="8" name="Foliennummernplatzhalt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|  </a:t>
            </a:r>
            <a:fld id="{A4208D30-662C-4092-B077-A3393C60C469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11188" y="1464469"/>
            <a:ext cx="5905028" cy="31861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7513" y="1464469"/>
            <a:ext cx="1981200" cy="3186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611189" y="483518"/>
            <a:ext cx="8137525" cy="27741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18.05.22</a:t>
            </a:r>
            <a:endParaRPr lang="de-CH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TutScanELO - Projektausschuss</a:t>
            </a:r>
            <a:endParaRPr lang="de-CH" dirty="0"/>
          </a:p>
        </p:txBody>
      </p:sp>
      <p:sp>
        <p:nvSpPr>
          <p:cNvPr id="8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|  </a:t>
            </a:r>
            <a:fld id="{049A1766-3318-43F6-A5F2-FA85545A6A90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11189" y="1006079"/>
            <a:ext cx="8137525" cy="27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/>
              <a:t>Titelmasterformat durch Klicken bearbeiten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9" y="1465660"/>
            <a:ext cx="8137525" cy="3184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/>
              <a:t>Textmasterformat bearbeiten</a:t>
            </a:r>
          </a:p>
          <a:p>
            <a:pPr lvl="1"/>
            <a:r>
              <a:rPr lang="de-CH" dirty="0"/>
              <a:t>Zweite Ebene</a:t>
            </a:r>
          </a:p>
          <a:p>
            <a:pPr lvl="2"/>
            <a:r>
              <a:rPr lang="de-CH" dirty="0"/>
              <a:t>Dritte Ebene</a:t>
            </a:r>
          </a:p>
          <a:p>
            <a:pPr lvl="3"/>
            <a:r>
              <a:rPr lang="de-CH" dirty="0"/>
              <a:t>Vierte Ebene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2"/>
          </p:nvPr>
        </p:nvSpPr>
        <p:spPr>
          <a:xfrm>
            <a:off x="609600" y="4867275"/>
            <a:ext cx="1982788" cy="275035"/>
          </a:xfrm>
          <a:prstGeom prst="rect">
            <a:avLst/>
          </a:prstGeom>
        </p:spPr>
        <p:txBody>
          <a:bodyPr vert="horz" lIns="0" tIns="28800" rIns="0" bIns="0" rtlCol="0" anchor="t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/>
              <a:t>18.05.22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2735263" y="4867275"/>
            <a:ext cx="5581650" cy="275035"/>
          </a:xfrm>
          <a:prstGeom prst="rect">
            <a:avLst/>
          </a:prstGeom>
        </p:spPr>
        <p:txBody>
          <a:bodyPr vert="horz" lIns="0" tIns="28800" rIns="0" bIns="0" rtlCol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CH"/>
              <a:t>TutScanELO - Projektausschuss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461376" y="4867275"/>
            <a:ext cx="682625" cy="275035"/>
          </a:xfrm>
          <a:prstGeom prst="rect">
            <a:avLst/>
          </a:prstGeom>
        </p:spPr>
        <p:txBody>
          <a:bodyPr vert="horz" wrap="square" lIns="0" tIns="28800" rIns="0" bIns="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r>
              <a:rPr lang="de-CH" dirty="0"/>
              <a:t>|  </a:t>
            </a:r>
            <a:fld id="{04657B82-2122-4E9D-B10C-9D687EE719C1}" type="slidenum">
              <a:rPr lang="de-CH" smtClean="0"/>
              <a:pPr/>
              <a:t>‹Nr.›</a:t>
            </a:fld>
            <a:endParaRPr lang="de-CH" dirty="0"/>
          </a:p>
        </p:txBody>
      </p:sp>
      <p:pic>
        <p:nvPicPr>
          <p:cNvPr id="11" name="Grafik 17"/>
          <p:cNvPicPr>
            <a:picLocks noChangeAspect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179388" y="122262"/>
            <a:ext cx="339725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feld 11"/>
          <p:cNvSpPr txBox="1"/>
          <p:nvPr/>
        </p:nvSpPr>
        <p:spPr>
          <a:xfrm>
            <a:off x="611188" y="484212"/>
            <a:ext cx="4032250" cy="171450"/>
          </a:xfrm>
          <a:prstGeom prst="rect">
            <a:avLst/>
          </a:prstGeom>
          <a:noFill/>
        </p:spPr>
        <p:txBody>
          <a:bodyPr lIns="0" tIns="3600" rIns="0" bIns="0">
            <a:spAutoFit/>
          </a:bodyPr>
          <a:lstStyle/>
          <a:p>
            <a:r>
              <a:rPr lang="de-CH" sz="1100" b="1"/>
              <a:t>Kanton Basel-Stadt</a:t>
            </a:r>
          </a:p>
        </p:txBody>
      </p:sp>
      <p:pic>
        <p:nvPicPr>
          <p:cNvPr id="13" name="Grafik 10"/>
          <p:cNvPicPr>
            <a:picLocks noChangeAspect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179388" y="122262"/>
            <a:ext cx="339725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Grafik 11"/>
          <p:cNvPicPr>
            <a:picLocks noChangeAspect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179388" y="122262"/>
            <a:ext cx="339725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5" r:id="rId2"/>
    <p:sldLayoutId id="2147483704" r:id="rId3"/>
    <p:sldLayoutId id="2147483703" r:id="rId4"/>
    <p:sldLayoutId id="2147483702" r:id="rId5"/>
    <p:sldLayoutId id="2147483701" r:id="rId6"/>
    <p:sldLayoutId id="2147483700" r:id="rId7"/>
    <p:sldLayoutId id="2147483699" r:id="rId8"/>
    <p:sldLayoutId id="2147483698" r:id="rId9"/>
    <p:sldLayoutId id="2147483697" r:id="rId10"/>
    <p:sldLayoutId id="2147483696" r:id="rId11"/>
    <p:sldLayoutId id="2147483695" r:id="rId12"/>
    <p:sldLayoutId id="2147483694" r:id="rId13"/>
    <p:sldLayoutId id="2147483693" r:id="rId14"/>
    <p:sldLayoutId id="2147483707" r:id="rId15"/>
    <p:sldLayoutId id="2147483708" r:id="rId16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9pPr>
    </p:titleStyle>
    <p:bodyStyle>
      <a:lvl1pPr algn="l" defTabSz="341313" rtl="0" eaLnBrk="1" fontAlgn="base" hangingPunct="1">
        <a:spcBef>
          <a:spcPct val="0"/>
        </a:spcBef>
        <a:spcAft>
          <a:spcPts val="600"/>
        </a:spcAft>
        <a:buFont typeface="Arial" charset="0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41313" indent="-341313" algn="l" defTabSz="341313" rtl="0" eaLnBrk="1" fontAlgn="base" hangingPunct="1">
        <a:spcBef>
          <a:spcPct val="0"/>
        </a:spcBef>
        <a:spcAft>
          <a:spcPts val="60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41313" algn="l" defTabSz="341313" rtl="0" eaLnBrk="1" fontAlgn="base" hangingPunct="1">
        <a:spcBef>
          <a:spcPct val="0"/>
        </a:spcBef>
        <a:spcAft>
          <a:spcPts val="600"/>
        </a:spcAft>
        <a:buFont typeface="Arial" charset="0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2625" indent="-341313" algn="l" defTabSz="341313" rtl="0" eaLnBrk="1" fontAlgn="base" hangingPunct="1">
        <a:spcBef>
          <a:spcPct val="0"/>
        </a:spcBef>
        <a:spcAft>
          <a:spcPts val="60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682625" algn="l" defTabSz="341313" rtl="0" eaLnBrk="1" fontAlgn="base" hangingPunct="1">
        <a:spcBef>
          <a:spcPct val="0"/>
        </a:spcBef>
        <a:spcAft>
          <a:spcPct val="0"/>
        </a:spcAft>
        <a:buFont typeface="Arial" charset="0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11189" y="1006079"/>
            <a:ext cx="8137525" cy="277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/>
              <a:t>Titelmasterformat durch Klicken bearbeiten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9" y="1465660"/>
            <a:ext cx="8137525" cy="3184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/>
              <a:t>Textmasterformat bearbeiten</a:t>
            </a:r>
          </a:p>
          <a:p>
            <a:pPr lvl="1"/>
            <a:r>
              <a:rPr lang="de-CH" dirty="0"/>
              <a:t>Zweite Ebene</a:t>
            </a:r>
          </a:p>
          <a:p>
            <a:pPr lvl="2"/>
            <a:r>
              <a:rPr lang="de-CH" dirty="0"/>
              <a:t>Dritte Ebene</a:t>
            </a:r>
          </a:p>
          <a:p>
            <a:pPr lvl="3"/>
            <a:r>
              <a:rPr lang="de-CH" dirty="0"/>
              <a:t>Vierte Ebene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2"/>
          </p:nvPr>
        </p:nvSpPr>
        <p:spPr>
          <a:xfrm>
            <a:off x="609600" y="4867275"/>
            <a:ext cx="1982788" cy="275035"/>
          </a:xfrm>
          <a:prstGeom prst="rect">
            <a:avLst/>
          </a:prstGeom>
        </p:spPr>
        <p:txBody>
          <a:bodyPr vert="horz" lIns="0" tIns="28800" rIns="0" bIns="0" rtlCol="0" anchor="t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/>
              <a:t>18.05.22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2735263" y="4867275"/>
            <a:ext cx="5581650" cy="275035"/>
          </a:xfrm>
          <a:prstGeom prst="rect">
            <a:avLst/>
          </a:prstGeom>
        </p:spPr>
        <p:txBody>
          <a:bodyPr vert="horz" lIns="0" tIns="28800" rIns="0" bIns="0" rtlCol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CH"/>
              <a:t>TutScanELO - Projektausschuss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461376" y="4867275"/>
            <a:ext cx="682625" cy="275035"/>
          </a:xfrm>
          <a:prstGeom prst="rect">
            <a:avLst/>
          </a:prstGeom>
        </p:spPr>
        <p:txBody>
          <a:bodyPr vert="horz" wrap="square" lIns="0" tIns="28800" rIns="0" bIns="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r>
              <a:rPr lang="de-CH" dirty="0"/>
              <a:t>|  </a:t>
            </a:r>
            <a:fld id="{04657B82-2122-4E9D-B10C-9D687EE719C1}" type="slidenum">
              <a:rPr lang="de-CH" smtClean="0"/>
              <a:pPr/>
              <a:t>‹Nr.›</a:t>
            </a:fld>
            <a:endParaRPr lang="de-CH" dirty="0"/>
          </a:p>
        </p:txBody>
      </p:sp>
      <p:pic>
        <p:nvPicPr>
          <p:cNvPr id="11" name="Grafik 17"/>
          <p:cNvPicPr>
            <a:picLocks noChangeAspect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179388" y="122262"/>
            <a:ext cx="339725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feld 11"/>
          <p:cNvSpPr txBox="1"/>
          <p:nvPr/>
        </p:nvSpPr>
        <p:spPr>
          <a:xfrm>
            <a:off x="611188" y="484212"/>
            <a:ext cx="4032250" cy="171450"/>
          </a:xfrm>
          <a:prstGeom prst="rect">
            <a:avLst/>
          </a:prstGeom>
          <a:noFill/>
        </p:spPr>
        <p:txBody>
          <a:bodyPr lIns="0" tIns="3600" rIns="0" bIns="0">
            <a:spAutoFit/>
          </a:bodyPr>
          <a:lstStyle/>
          <a:p>
            <a:r>
              <a:rPr lang="de-CH" sz="1100" b="1"/>
              <a:t>Kanton Basel-Stadt</a:t>
            </a:r>
          </a:p>
        </p:txBody>
      </p:sp>
      <p:pic>
        <p:nvPicPr>
          <p:cNvPr id="13" name="Grafik 10"/>
          <p:cNvPicPr>
            <a:picLocks noChangeAspect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179388" y="122262"/>
            <a:ext cx="339725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Grafik 11"/>
          <p:cNvPicPr>
            <a:picLocks noChangeAspect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179388" y="122262"/>
            <a:ext cx="339725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27388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  <p:sldLayoutId id="2147483728" r:id="rId18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9pPr>
    </p:titleStyle>
    <p:bodyStyle>
      <a:lvl1pPr algn="l" defTabSz="341313" rtl="0" eaLnBrk="1" fontAlgn="base" hangingPunct="1">
        <a:spcBef>
          <a:spcPct val="0"/>
        </a:spcBef>
        <a:spcAft>
          <a:spcPts val="600"/>
        </a:spcAft>
        <a:buFont typeface="Arial" charset="0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41313" indent="-341313" algn="l" defTabSz="341313" rtl="0" eaLnBrk="1" fontAlgn="base" hangingPunct="1">
        <a:spcBef>
          <a:spcPct val="0"/>
        </a:spcBef>
        <a:spcAft>
          <a:spcPts val="60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41313" algn="l" defTabSz="341313" rtl="0" eaLnBrk="1" fontAlgn="base" hangingPunct="1">
        <a:spcBef>
          <a:spcPct val="0"/>
        </a:spcBef>
        <a:spcAft>
          <a:spcPts val="600"/>
        </a:spcAft>
        <a:buFont typeface="Arial" charset="0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2625" indent="-341313" algn="l" defTabSz="341313" rtl="0" eaLnBrk="1" fontAlgn="base" hangingPunct="1">
        <a:spcBef>
          <a:spcPct val="0"/>
        </a:spcBef>
        <a:spcAft>
          <a:spcPts val="60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682625" algn="l" defTabSz="341313" rtl="0" eaLnBrk="1" fontAlgn="base" hangingPunct="1">
        <a:spcBef>
          <a:spcPct val="0"/>
        </a:spcBef>
        <a:spcAft>
          <a:spcPct val="0"/>
        </a:spcAft>
        <a:buFont typeface="Arial" charset="0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0"/>
          </p:nvPr>
        </p:nvSpPr>
        <p:spPr>
          <a:xfrm>
            <a:off x="611189" y="2214562"/>
            <a:ext cx="8137525" cy="2733451"/>
          </a:xfrm>
        </p:spPr>
        <p:txBody>
          <a:bodyPr rtlCol="0">
            <a:normAutofit/>
          </a:bodyPr>
          <a:lstStyle/>
          <a:p>
            <a:pPr defTabSz="342000" fontAlgn="auto">
              <a:defRPr/>
            </a:pPr>
            <a:r>
              <a:rPr lang="fr-FR" dirty="0">
                <a:solidFill>
                  <a:srgbClr val="0070C0"/>
                </a:solidFill>
              </a:rPr>
              <a:t>De l’offre individuelle au programme global «Habitat social»</a:t>
            </a:r>
          </a:p>
          <a:p>
            <a:pPr lvl="1" defTabSz="342000" fontAlgn="auto">
              <a:defRPr/>
            </a:pPr>
            <a:r>
              <a:rPr lang="fr-FR" dirty="0"/>
              <a:t>Initiative des villes pour la politique sociale, assemblée de printemps, 10 juin 2022</a:t>
            </a:r>
          </a:p>
          <a:p>
            <a:pPr lvl="2" defTabSz="342000" fontAlgn="auto">
              <a:defRPr/>
            </a:pPr>
            <a:r>
              <a:rPr lang="fr-FR" dirty="0">
                <a:solidFill>
                  <a:srgbClr val="0070C0"/>
                </a:solidFill>
              </a:rPr>
              <a:t>Ruedi Illes, directeur du Service d’aide sociale, Ville de Bâle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609600" y="1059582"/>
            <a:ext cx="8137525" cy="3456384"/>
          </a:xfrm>
        </p:spPr>
        <p:txBody>
          <a:bodyPr/>
          <a:lstStyle/>
          <a:p>
            <a:r>
              <a:rPr lang="fr-CH" sz="1800" b="1" dirty="0">
                <a:solidFill>
                  <a:prstClr val="black"/>
                </a:solidFill>
                <a:ea typeface="+mj-ea"/>
                <a:cs typeface="+mj-cs"/>
              </a:rPr>
              <a:t>Groupe cible: </a:t>
            </a:r>
          </a:p>
          <a:p>
            <a:r>
              <a:rPr lang="fr-CH" sz="1800" i="1" dirty="0">
                <a:solidFill>
                  <a:prstClr val="black"/>
                </a:solidFill>
                <a:ea typeface="+mj-ea"/>
                <a:cs typeface="+mj-cs"/>
              </a:rPr>
              <a:t>«Personnes qui, en raison de ressources économiques faibles et de situations de vie précaires ou d’inaptitude </a:t>
            </a:r>
            <a:r>
              <a:rPr lang="fr-CH" sz="1800" i="1" dirty="0" err="1">
                <a:solidFill>
                  <a:prstClr val="black"/>
                </a:solidFill>
                <a:ea typeface="+mj-ea"/>
                <a:cs typeface="+mj-cs"/>
              </a:rPr>
              <a:t>habitative</a:t>
            </a:r>
            <a:r>
              <a:rPr lang="fr-CH" sz="1800" i="1" dirty="0">
                <a:solidFill>
                  <a:prstClr val="black"/>
                </a:solidFill>
                <a:ea typeface="+mj-ea"/>
                <a:cs typeface="+mj-cs"/>
              </a:rPr>
              <a:t> (addiction, handicap physique ou psychique, crise existentielle), sont exclues du marché libre du logement mais souhaitent habiter de manière autonome (liberté de choix).»</a:t>
            </a:r>
          </a:p>
          <a:p>
            <a:pPr>
              <a:spcAft>
                <a:spcPts val="300"/>
              </a:spcAft>
            </a:pPr>
            <a:r>
              <a:rPr lang="fr-CH" sz="1800" b="1" dirty="0">
                <a:solidFill>
                  <a:prstClr val="black"/>
                </a:solidFill>
                <a:ea typeface="+mj-ea"/>
                <a:cs typeface="+mj-cs"/>
              </a:rPr>
              <a:t>Délimitation: 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CH" dirty="0">
                <a:solidFill>
                  <a:prstClr val="black"/>
                </a:solidFill>
                <a:ea typeface="+mj-ea"/>
                <a:cs typeface="+mj-cs"/>
              </a:rPr>
              <a:t>Personnes en situation de handicap et AI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CH" dirty="0">
                <a:solidFill>
                  <a:prstClr val="black"/>
                </a:solidFill>
                <a:ea typeface="+mj-ea"/>
                <a:cs typeface="+mj-cs"/>
              </a:rPr>
              <a:t>Personnes âgées dans des établissements stationnaires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r-CH" dirty="0">
                <a:solidFill>
                  <a:prstClr val="black"/>
                </a:solidFill>
                <a:ea typeface="+mj-ea"/>
                <a:cs typeface="+mj-cs"/>
              </a:rPr>
              <a:t>Requérants d’asile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H" dirty="0">
                <a:solidFill>
                  <a:prstClr val="black"/>
                </a:solidFill>
                <a:ea typeface="+mj-ea"/>
                <a:cs typeface="+mj-cs"/>
              </a:rPr>
              <a:t>Jeunes adultes dans des établissements stationnaires</a:t>
            </a:r>
          </a:p>
          <a:p>
            <a:r>
              <a:rPr lang="fr-CH" b="1" dirty="0">
                <a:solidFill>
                  <a:prstClr val="black"/>
                </a:solidFill>
                <a:ea typeface="+mj-ea"/>
                <a:cs typeface="+mj-cs"/>
              </a:rPr>
              <a:t>Cas traités séparément, disposent déjà d’offres spécifiques, attention aux interfaces!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11189" y="267494"/>
            <a:ext cx="8137525" cy="504056"/>
          </a:xfrm>
        </p:spPr>
        <p:txBody>
          <a:bodyPr/>
          <a:lstStyle/>
          <a:p>
            <a:r>
              <a:rPr lang="fr-FR" sz="2400" dirty="0">
                <a:solidFill>
                  <a:srgbClr val="0070C0"/>
                </a:solidFill>
              </a:rPr>
              <a:t>Acquis : définition du logement social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CH"/>
              <a:t>|  </a:t>
            </a:r>
            <a:fld id="{B2EE8AD8-D56E-45EB-99E2-2CCF51283985}" type="slidenum">
              <a:rPr lang="de-CH" smtClean="0"/>
              <a:pPr/>
              <a:t>10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26082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11189" y="267494"/>
            <a:ext cx="8137525" cy="504056"/>
          </a:xfrm>
        </p:spPr>
        <p:txBody>
          <a:bodyPr/>
          <a:lstStyle/>
          <a:p>
            <a:r>
              <a:rPr lang="fr-FR" sz="2400" dirty="0">
                <a:solidFill>
                  <a:srgbClr val="0070C0"/>
                </a:solidFill>
              </a:rPr>
              <a:t>Acquis : offres différenciées par groupes cibles</a:t>
            </a:r>
            <a:endParaRPr lang="de-CH" sz="2400" dirty="0">
              <a:solidFill>
                <a:srgbClr val="0070C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CH"/>
              <a:t>|  </a:t>
            </a:r>
            <a:fld id="{B2EE8AD8-D56E-45EB-99E2-2CCF51283985}" type="slidenum">
              <a:rPr lang="de-CH" smtClean="0"/>
              <a:pPr/>
              <a:t>11</a:t>
            </a:fld>
            <a:endParaRPr lang="de-CH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8C837D4A-0D5D-38EB-D214-8C68EEE341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744545"/>
            <a:ext cx="6847077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993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11189" y="267494"/>
            <a:ext cx="8137525" cy="504056"/>
          </a:xfrm>
        </p:spPr>
        <p:txBody>
          <a:bodyPr/>
          <a:lstStyle/>
          <a:p>
            <a:r>
              <a:rPr lang="fr-FR" sz="2400" dirty="0">
                <a:solidFill>
                  <a:srgbClr val="0070C0"/>
                </a:solidFill>
              </a:rPr>
              <a:t>Acquis : axes principaux des offres</a:t>
            </a:r>
            <a:endParaRPr lang="de-CH" sz="2400" dirty="0">
              <a:solidFill>
                <a:srgbClr val="0070C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CH"/>
              <a:t>|  </a:t>
            </a:r>
            <a:fld id="{B2EE8AD8-D56E-45EB-99E2-2CCF51283985}" type="slidenum">
              <a:rPr lang="de-CH" smtClean="0"/>
              <a:pPr/>
              <a:t>12</a:t>
            </a:fld>
            <a:endParaRPr lang="de-CH" dirty="0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542067" y="1223129"/>
            <a:ext cx="6769123" cy="3636827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AD24094E-1941-B09C-1312-2EF6461EEB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0849" y="915566"/>
            <a:ext cx="4191855" cy="3573734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562C6943-B575-ACB2-EE91-2A6FFD49AB59}"/>
              </a:ext>
            </a:extLst>
          </p:cNvPr>
          <p:cNvSpPr txBox="1"/>
          <p:nvPr/>
        </p:nvSpPr>
        <p:spPr>
          <a:xfrm>
            <a:off x="452153" y="1240184"/>
            <a:ext cx="1512168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1000" dirty="0">
                <a:latin typeface="Arial Narrow" panose="020B0606020202030204" pitchFamily="34" charset="0"/>
              </a:rPr>
              <a:t>Conçu financièrement et étendu plusieurs fois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1000" dirty="0">
                <a:latin typeface="Arial Narrow" panose="020B0606020202030204" pitchFamily="34" charset="0"/>
              </a:rPr>
              <a:t>Accessibilité aux prestations encore en discussion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B971948-FF6E-EEBD-E66D-5C683B549D1E}"/>
              </a:ext>
            </a:extLst>
          </p:cNvPr>
          <p:cNvSpPr txBox="1"/>
          <p:nvPr/>
        </p:nvSpPr>
        <p:spPr>
          <a:xfrm>
            <a:off x="443143" y="2513098"/>
            <a:ext cx="1537705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1000" dirty="0">
                <a:latin typeface="Arial Narrow" panose="020B0606020202030204" pitchFamily="34" charset="0"/>
              </a:rPr>
              <a:t>Jusqu’à présent mesures rares et peu efficaces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1000" dirty="0">
                <a:latin typeface="Arial Narrow" panose="020B0606020202030204" pitchFamily="34" charset="0"/>
              </a:rPr>
              <a:t>Initiatives d’abord privées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1000" dirty="0">
                <a:latin typeface="Arial Narrow" panose="020B0606020202030204" pitchFamily="34" charset="0"/>
              </a:rPr>
              <a:t>Demande &gt;&gt; offre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0D76231-DA9A-EED1-0EC0-5E32B360C5BC}"/>
              </a:ext>
            </a:extLst>
          </p:cNvPr>
          <p:cNvSpPr txBox="1"/>
          <p:nvPr/>
        </p:nvSpPr>
        <p:spPr>
          <a:xfrm>
            <a:off x="6049607" y="1257606"/>
            <a:ext cx="1512168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1000" dirty="0">
                <a:latin typeface="Arial Narrow" panose="020B0606020202030204" pitchFamily="34" charset="0"/>
              </a:rPr>
              <a:t>Large et différenciée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1000" dirty="0">
                <a:latin typeface="Arial Narrow" panose="020B0606020202030204" pitchFamily="34" charset="0"/>
              </a:rPr>
              <a:t>Garanties lacunaires, aussi avec les bailleurs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1000" dirty="0">
                <a:latin typeface="Arial Narrow" panose="020B0606020202030204" pitchFamily="34" charset="0"/>
              </a:rPr>
              <a:t>Besoin de coordination</a:t>
            </a:r>
          </a:p>
          <a:p>
            <a:endParaRPr lang="fr-CH" sz="1000" dirty="0">
              <a:latin typeface="Arial Narrow" panose="020B0606020202030204" pitchFamily="34" charset="0"/>
            </a:endParaRPr>
          </a:p>
          <a:p>
            <a:endParaRPr lang="fr-CH" sz="1000" dirty="0">
              <a:latin typeface="Arial Narrow" panose="020B0606020202030204" pitchFamily="34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72F69B86-2092-3B04-0B1A-274A646469E4}"/>
              </a:ext>
            </a:extLst>
          </p:cNvPr>
          <p:cNvSpPr txBox="1"/>
          <p:nvPr/>
        </p:nvSpPr>
        <p:spPr>
          <a:xfrm>
            <a:off x="6123229" y="2439345"/>
            <a:ext cx="1512168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1000" dirty="0">
                <a:latin typeface="Arial Narrow" panose="020B0606020202030204" pitchFamily="34" charset="0"/>
              </a:rPr>
              <a:t>Relativement bien instaurées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1000" dirty="0">
                <a:latin typeface="Arial Narrow" panose="020B0606020202030204" pitchFamily="34" charset="0"/>
              </a:rPr>
              <a:t>Lacunes dans les offres pour groupes «difficiles»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H" sz="1000" dirty="0">
                <a:latin typeface="Arial Narrow" panose="020B0606020202030204" pitchFamily="34" charset="0"/>
              </a:rPr>
              <a:t>Problèmes de capacité </a:t>
            </a:r>
          </a:p>
        </p:txBody>
      </p:sp>
    </p:spTree>
    <p:extLst>
      <p:ext uri="{BB962C8B-B14F-4D97-AF65-F5344CB8AC3E}">
        <p14:creationId xmlns:p14="http://schemas.microsoft.com/office/powerpoint/2010/main" val="2745726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11189" y="267494"/>
            <a:ext cx="8137525" cy="504056"/>
          </a:xfrm>
        </p:spPr>
        <p:txBody>
          <a:bodyPr/>
          <a:lstStyle/>
          <a:p>
            <a:r>
              <a:rPr lang="fr-FR" sz="2400" dirty="0">
                <a:solidFill>
                  <a:srgbClr val="0070C0"/>
                </a:solidFill>
              </a:rPr>
              <a:t>Proposition d’organisation et de pilotage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CH"/>
              <a:t>|  </a:t>
            </a:r>
            <a:fld id="{B2EE8AD8-D56E-45EB-99E2-2CCF51283985}" type="slidenum">
              <a:rPr lang="de-CH" smtClean="0"/>
              <a:pPr/>
              <a:t>13</a:t>
            </a:fld>
            <a:endParaRPr lang="de-CH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AD625AF-6634-A23E-7D60-9940FB6747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701589"/>
            <a:ext cx="7488832" cy="431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032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0"/>
          </p:nvPr>
        </p:nvSpPr>
        <p:spPr>
          <a:xfrm>
            <a:off x="611189" y="2214562"/>
            <a:ext cx="8137525" cy="2733451"/>
          </a:xfrm>
        </p:spPr>
        <p:txBody>
          <a:bodyPr rtlCol="0">
            <a:normAutofit/>
          </a:bodyPr>
          <a:lstStyle/>
          <a:p>
            <a:pPr defTabSz="342000" fontAlgn="auto">
              <a:defRPr/>
            </a:pPr>
            <a:r>
              <a:rPr lang="fr-CH" dirty="0">
                <a:solidFill>
                  <a:srgbClr val="0070C0"/>
                </a:solidFill>
              </a:rPr>
              <a:t>Merci de votre attention!</a:t>
            </a:r>
          </a:p>
        </p:txBody>
      </p:sp>
    </p:spTree>
    <p:extLst>
      <p:ext uri="{BB962C8B-B14F-4D97-AF65-F5344CB8AC3E}">
        <p14:creationId xmlns:p14="http://schemas.microsoft.com/office/powerpoint/2010/main" val="290538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611560" y="1059582"/>
            <a:ext cx="8353299" cy="3600400"/>
          </a:xfrm>
        </p:spPr>
        <p:txBody>
          <a:bodyPr/>
          <a:lstStyle/>
          <a:p>
            <a:pPr marL="285750" indent="-285750" defTabSz="342000" fontAlgn="auto">
              <a:spcBef>
                <a:spcPts val="0"/>
              </a:spcBef>
              <a:spcAft>
                <a:spcPts val="300"/>
              </a:spcAft>
              <a:buFontTx/>
              <a:buChar char="-"/>
              <a:defRPr/>
            </a:pPr>
            <a:r>
              <a:rPr lang="fr-CH" dirty="0"/>
              <a:t>Situation sur le marché du logement</a:t>
            </a:r>
          </a:p>
          <a:p>
            <a:pPr marL="285750" indent="-285750" defTabSz="342000" fontAlgn="auto">
              <a:spcBef>
                <a:spcPts val="0"/>
              </a:spcBef>
              <a:spcAft>
                <a:spcPts val="300"/>
              </a:spcAft>
              <a:buFontTx/>
              <a:buChar char="-"/>
              <a:defRPr/>
            </a:pPr>
            <a:r>
              <a:rPr lang="fr-CH" dirty="0"/>
              <a:t>Actions politiques</a:t>
            </a:r>
          </a:p>
          <a:p>
            <a:pPr marL="285750" indent="-285750" defTabSz="342000" fontAlgn="auto">
              <a:spcBef>
                <a:spcPts val="0"/>
              </a:spcBef>
              <a:spcAft>
                <a:spcPts val="300"/>
              </a:spcAft>
              <a:buFontTx/>
              <a:buChar char="-"/>
              <a:defRPr/>
            </a:pPr>
            <a:r>
              <a:rPr lang="fr-CH" dirty="0"/>
              <a:t>Mandat et objectifs du programme global</a:t>
            </a:r>
          </a:p>
          <a:p>
            <a:pPr marL="285750" indent="-285750" defTabSz="342000" fontAlgn="auto">
              <a:spcBef>
                <a:spcPts val="0"/>
              </a:spcBef>
              <a:spcAft>
                <a:spcPts val="300"/>
              </a:spcAft>
              <a:buFontTx/>
              <a:buChar char="-"/>
              <a:defRPr/>
            </a:pPr>
            <a:r>
              <a:rPr lang="fr-CH" dirty="0"/>
              <a:t>Ce qui a déjà été fait pour la mise au point du programme</a:t>
            </a:r>
          </a:p>
          <a:p>
            <a:pPr marL="627063" lvl="1" indent="-285750" defTabSz="342000" fontAlgn="auto">
              <a:spcBef>
                <a:spcPts val="0"/>
              </a:spcBef>
              <a:spcAft>
                <a:spcPts val="300"/>
              </a:spcAft>
              <a:buFontTx/>
              <a:buChar char="-"/>
              <a:defRPr/>
            </a:pPr>
            <a:r>
              <a:rPr lang="fr-CH" dirty="0"/>
              <a:t>Panorama général des offres actuelles</a:t>
            </a:r>
          </a:p>
          <a:p>
            <a:pPr marL="627063" lvl="1" indent="-285750" defTabSz="342000" fontAlgn="auto">
              <a:spcBef>
                <a:spcPts val="0"/>
              </a:spcBef>
              <a:spcAft>
                <a:spcPts val="300"/>
              </a:spcAft>
              <a:buFontTx/>
              <a:buChar char="-"/>
              <a:defRPr/>
            </a:pPr>
            <a:r>
              <a:rPr lang="fr-CH" dirty="0"/>
              <a:t>Groupes cibles, délimitations</a:t>
            </a:r>
          </a:p>
          <a:p>
            <a:pPr marL="627063" lvl="1" indent="-285750" defTabSz="342000" fontAlgn="auto">
              <a:spcBef>
                <a:spcPts val="0"/>
              </a:spcBef>
              <a:spcAft>
                <a:spcPts val="300"/>
              </a:spcAft>
              <a:buFontTx/>
              <a:buChar char="-"/>
              <a:defRPr/>
            </a:pPr>
            <a:r>
              <a:rPr lang="fr-CH" dirty="0"/>
              <a:t>Distinction groupes cibles &amp; offres</a:t>
            </a:r>
          </a:p>
          <a:p>
            <a:pPr marL="627063" lvl="1" indent="-285750" defTabSz="342000" fontAlgn="auto">
              <a:spcBef>
                <a:spcPts val="0"/>
              </a:spcBef>
              <a:spcAft>
                <a:spcPts val="300"/>
              </a:spcAft>
              <a:buFontTx/>
              <a:buChar char="-"/>
              <a:defRPr/>
            </a:pPr>
            <a:r>
              <a:rPr lang="fr-CH" dirty="0"/>
              <a:t>Axe principal des nouvelles offres</a:t>
            </a:r>
          </a:p>
          <a:p>
            <a:pPr marL="627063" lvl="1" indent="-285750" defTabSz="342000" fontAlgn="auto">
              <a:spcBef>
                <a:spcPts val="0"/>
              </a:spcBef>
              <a:spcAft>
                <a:spcPts val="300"/>
              </a:spcAft>
              <a:buFontTx/>
              <a:buChar char="-"/>
              <a:defRPr/>
            </a:pPr>
            <a:r>
              <a:rPr lang="fr-CH" dirty="0"/>
              <a:t>Présentation du futur système (organisation, pilotage)</a:t>
            </a:r>
          </a:p>
          <a:p>
            <a:pPr marL="285750" indent="-285750" defTabSz="342000" fontAlgn="auto">
              <a:spcBef>
                <a:spcPts val="0"/>
              </a:spcBef>
              <a:spcAft>
                <a:spcPts val="300"/>
              </a:spcAft>
              <a:buFontTx/>
              <a:buChar char="-"/>
              <a:defRPr/>
            </a:pPr>
            <a:endParaRPr lang="fr-CH" dirty="0"/>
          </a:p>
          <a:p>
            <a:pPr defTabSz="342000" fontAlgn="auto">
              <a:spcBef>
                <a:spcPts val="0"/>
              </a:spcBef>
              <a:spcAft>
                <a:spcPts val="300"/>
              </a:spcAft>
              <a:defRPr/>
            </a:pPr>
            <a:endParaRPr lang="fr-CH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400" dirty="0">
                <a:solidFill>
                  <a:srgbClr val="0070C0"/>
                </a:solidFill>
              </a:rPr>
              <a:t>Sommaire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CH"/>
              <a:t>|  </a:t>
            </a:r>
            <a:fld id="{B2EE8AD8-D56E-45EB-99E2-2CCF51283985}" type="slidenum">
              <a:rPr lang="de-CH" smtClean="0"/>
              <a:pPr/>
              <a:t>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926734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609600" y="1226356"/>
            <a:ext cx="8137525" cy="3186113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prstClr val="black"/>
                </a:solidFill>
                <a:ea typeface="+mj-ea"/>
                <a:cs typeface="+mj-cs"/>
              </a:rPr>
              <a:t>La population de la ville augmente depuis 2000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prstClr val="black"/>
                </a:solidFill>
                <a:ea typeface="+mj-ea"/>
                <a:cs typeface="+mj-cs"/>
              </a:rPr>
              <a:t>La demande en logements s’accentue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prstClr val="black"/>
                </a:solidFill>
                <a:ea typeface="+mj-ea"/>
                <a:cs typeface="+mj-cs"/>
              </a:rPr>
              <a:t>Les immeubles constituent des opportunités de placements sûrs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prstClr val="black"/>
                </a:solidFill>
                <a:ea typeface="+mj-ea"/>
                <a:cs typeface="+mj-cs"/>
              </a:rPr>
              <a:t>Le terrain à bâtir est limité (bien rare…) – le prix au m</a:t>
            </a:r>
            <a:r>
              <a:rPr lang="fr-FR" sz="2000" baseline="30000" dirty="0">
                <a:solidFill>
                  <a:prstClr val="black"/>
                </a:solidFill>
                <a:ea typeface="+mj-ea"/>
                <a:cs typeface="+mj-cs"/>
              </a:rPr>
              <a:t>2</a:t>
            </a:r>
            <a:r>
              <a:rPr lang="fr-FR" sz="2000" dirty="0">
                <a:solidFill>
                  <a:prstClr val="black"/>
                </a:solidFill>
                <a:ea typeface="+mj-ea"/>
                <a:cs typeface="+mj-cs"/>
              </a:rPr>
              <a:t> est en hausse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prstClr val="black"/>
                </a:solidFill>
                <a:ea typeface="+mj-ea"/>
                <a:cs typeface="+mj-cs"/>
              </a:rPr>
              <a:t>La revalorisation de quartiers entraîne souvent la disparition de logements à loyers modérés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prstClr val="black"/>
                </a:solidFill>
                <a:ea typeface="+mj-ea"/>
                <a:cs typeface="+mj-cs"/>
              </a:rPr>
              <a:t>Difficile de créer un nouvel espace d’habitation à loyers modérés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prstClr val="black"/>
                </a:solidFill>
                <a:ea typeface="+mj-ea"/>
                <a:cs typeface="+mj-cs"/>
              </a:rPr>
              <a:t>Les personnes socialement défavorisées ont toujours plus de peine à trouver un logement financièrement accessible </a:t>
            </a:r>
          </a:p>
          <a:p>
            <a:endParaRPr lang="fr-FR" sz="2000" dirty="0"/>
          </a:p>
          <a:p>
            <a:pPr marL="285750" indent="-285750">
              <a:buFontTx/>
              <a:buChar char="-"/>
            </a:pPr>
            <a:endParaRPr lang="fr-FR" sz="14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11189" y="411511"/>
            <a:ext cx="8137525" cy="360040"/>
          </a:xfrm>
        </p:spPr>
        <p:txBody>
          <a:bodyPr/>
          <a:lstStyle/>
          <a:p>
            <a:r>
              <a:rPr lang="fr-FR" sz="2400" dirty="0">
                <a:solidFill>
                  <a:srgbClr val="0070C0"/>
                </a:solidFill>
              </a:rPr>
              <a:t>Situation sur le marché du logement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CH"/>
              <a:t>|  </a:t>
            </a:r>
            <a:fld id="{B2EE8AD8-D56E-45EB-99E2-2CCF51283985}" type="slidenum">
              <a:rPr lang="de-CH" smtClean="0"/>
              <a:pPr/>
              <a:t>3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21829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609600" y="1226356"/>
            <a:ext cx="8137525" cy="3186113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H" sz="2000" dirty="0">
                <a:solidFill>
                  <a:prstClr val="black"/>
                </a:solidFill>
                <a:ea typeface="+mj-ea"/>
                <a:cs typeface="+mj-cs"/>
              </a:rPr>
              <a:t>Plusieurs initiatives sur la protection de l’habitat lancées depuis 2018, dont quatre acceptées.</a:t>
            </a:r>
            <a:endParaRPr lang="fr-CH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H" sz="2000" dirty="0">
                <a:solidFill>
                  <a:prstClr val="black"/>
                </a:solidFill>
                <a:ea typeface="+mj-ea"/>
                <a:cs typeface="+mj-cs"/>
              </a:rPr>
              <a:t>Mise en œuvre des initiatives par le gouvernement:</a:t>
            </a:r>
          </a:p>
          <a:p>
            <a:pPr marL="684213" lvl="1" indent="-342900">
              <a:buFont typeface="Wingdings" panose="05000000000000000000" pitchFamily="2" charset="2"/>
              <a:buChar char="§"/>
            </a:pPr>
            <a:r>
              <a:rPr lang="fr-CH" sz="1800" dirty="0">
                <a:solidFill>
                  <a:prstClr val="black"/>
                </a:solidFill>
                <a:ea typeface="+mj-ea"/>
                <a:cs typeface="+mj-cs"/>
              </a:rPr>
              <a:t>Programme de construction municipal </a:t>
            </a:r>
            <a:r>
              <a:rPr lang="fr-CH" sz="1800" i="1" dirty="0">
                <a:solidFill>
                  <a:prstClr val="black"/>
                </a:solidFill>
                <a:ea typeface="+mj-ea"/>
                <a:cs typeface="+mj-cs"/>
              </a:rPr>
              <a:t>1000plus</a:t>
            </a:r>
            <a:r>
              <a:rPr lang="fr-CH" sz="1800" dirty="0">
                <a:solidFill>
                  <a:prstClr val="black"/>
                </a:solidFill>
                <a:ea typeface="+mj-ea"/>
                <a:cs typeface="+mj-cs"/>
              </a:rPr>
              <a:t> (création de logements à loyers modérés)</a:t>
            </a:r>
          </a:p>
          <a:p>
            <a:pPr marL="684213" lvl="1" indent="-342900">
              <a:buFont typeface="Wingdings" panose="05000000000000000000" pitchFamily="2" charset="2"/>
              <a:buChar char="§"/>
            </a:pPr>
            <a:r>
              <a:rPr lang="fr-CH" sz="1800" dirty="0">
                <a:solidFill>
                  <a:prstClr val="black"/>
                </a:solidFill>
                <a:ea typeface="+mj-ea"/>
                <a:cs typeface="+mj-cs"/>
              </a:rPr>
              <a:t>Création d’une fondation immobilière de droit public (acquisition et construction de logements à loyers modérés)</a:t>
            </a:r>
          </a:p>
          <a:p>
            <a:pPr marL="684213" lvl="1" indent="-342900">
              <a:buFont typeface="Wingdings" panose="05000000000000000000" pitchFamily="2" charset="2"/>
              <a:buChar char="§"/>
            </a:pPr>
            <a:r>
              <a:rPr lang="fr-CH" sz="1800" dirty="0">
                <a:solidFill>
                  <a:prstClr val="black"/>
                </a:solidFill>
                <a:ea typeface="+mj-ea"/>
                <a:cs typeface="+mj-cs"/>
              </a:rPr>
              <a:t>Promotion de la mixité sociale dans des logements en coopérative</a:t>
            </a:r>
          </a:p>
          <a:p>
            <a:pPr marL="684213" lvl="1" indent="-342900">
              <a:buFont typeface="Wingdings" panose="05000000000000000000" pitchFamily="2" charset="2"/>
              <a:buChar char="§"/>
            </a:pPr>
            <a:r>
              <a:rPr lang="fr-CH" sz="1800" dirty="0">
                <a:solidFill>
                  <a:prstClr val="black"/>
                </a:solidFill>
                <a:ea typeface="+mj-ea"/>
                <a:cs typeface="+mj-cs"/>
              </a:rPr>
              <a:t>Protection des locataires lors de l’assainissement de bâtiments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11189" y="411511"/>
            <a:ext cx="8137525" cy="360040"/>
          </a:xfrm>
        </p:spPr>
        <p:txBody>
          <a:bodyPr/>
          <a:lstStyle/>
          <a:p>
            <a:r>
              <a:rPr lang="fr-FR" sz="2400" dirty="0">
                <a:solidFill>
                  <a:srgbClr val="0070C0"/>
                </a:solidFill>
              </a:rPr>
              <a:t>Actions politiques (1)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CH"/>
              <a:t>|  </a:t>
            </a:r>
            <a:fld id="{B2EE8AD8-D56E-45EB-99E2-2CCF51283985}" type="slidenum">
              <a:rPr lang="de-CH" smtClean="0"/>
              <a:pPr/>
              <a:t>4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10567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609600" y="1226356"/>
            <a:ext cx="8137525" cy="328961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prstClr val="black"/>
                </a:solidFill>
                <a:ea typeface="+mj-ea"/>
                <a:cs typeface="+mj-cs"/>
              </a:rPr>
              <a:t>Nombreuses «interventions individuelles», exemples:</a:t>
            </a:r>
          </a:p>
          <a:p>
            <a:pPr marL="684213" lvl="1" indent="-342900">
              <a:buFont typeface="Wingdings" panose="05000000000000000000" pitchFamily="2" charset="2"/>
              <a:buChar char="Ø"/>
            </a:pPr>
            <a:r>
              <a:rPr lang="fr-FR" sz="1800" dirty="0">
                <a:solidFill>
                  <a:prstClr val="black"/>
                </a:solidFill>
                <a:ea typeface="+mj-ea"/>
                <a:cs typeface="+mj-cs"/>
              </a:rPr>
              <a:t>Procédé visant à contrer les «logements fantômes»: projet pilote du service de coordination des conditions de logement précaires</a:t>
            </a:r>
          </a:p>
          <a:p>
            <a:pPr marL="684213" lvl="1" indent="-342900">
              <a:buFont typeface="Wingdings" panose="05000000000000000000" pitchFamily="2" charset="2"/>
              <a:buChar char="Ø"/>
            </a:pPr>
            <a:r>
              <a:rPr lang="fr-FR" sz="1800" dirty="0">
                <a:solidFill>
                  <a:prstClr val="black"/>
                </a:solidFill>
                <a:ea typeface="+mj-ea"/>
                <a:cs typeface="+mj-cs"/>
              </a:rPr>
              <a:t>Séparation hommes/femmes dans les hébergements d’urgence: projet pilote d’hébergement séparé</a:t>
            </a:r>
          </a:p>
          <a:p>
            <a:pPr marL="684213" lvl="1" indent="-342900">
              <a:buFont typeface="Wingdings" panose="05000000000000000000" pitchFamily="2" charset="2"/>
              <a:buChar char="Ø"/>
            </a:pPr>
            <a:r>
              <a:rPr lang="fr-FR" sz="1800" dirty="0">
                <a:solidFill>
                  <a:prstClr val="black"/>
                </a:solidFill>
                <a:ea typeface="+mj-ea"/>
                <a:cs typeface="+mj-cs"/>
              </a:rPr>
              <a:t>Consultation sociale facilement accessible pour les sans-abris dans les hébergements d’urgence: projet pilote avec «chambres de pratique»</a:t>
            </a:r>
          </a:p>
          <a:p>
            <a:pPr marL="684213" lvl="1" indent="-342900">
              <a:buFont typeface="Wingdings" panose="05000000000000000000" pitchFamily="2" charset="2"/>
              <a:buChar char="Ø"/>
            </a:pPr>
            <a:r>
              <a:rPr lang="fr-FR" sz="1800" dirty="0">
                <a:solidFill>
                  <a:prstClr val="black"/>
                </a:solidFill>
                <a:ea typeface="+mj-ea"/>
                <a:cs typeface="+mj-cs"/>
              </a:rPr>
              <a:t>Point de contact pour le logement: projet pilote</a:t>
            </a:r>
          </a:p>
          <a:p>
            <a:pPr marL="684213" lvl="1" indent="-342900">
              <a:buFont typeface="Wingdings" panose="05000000000000000000" pitchFamily="2" charset="2"/>
              <a:buChar char="Ø"/>
            </a:pPr>
            <a:r>
              <a:rPr lang="fr-FR" sz="1800" i="1" dirty="0">
                <a:solidFill>
                  <a:prstClr val="black"/>
                </a:solidFill>
                <a:ea typeface="+mj-ea"/>
                <a:cs typeface="+mj-cs"/>
              </a:rPr>
              <a:t>Logement d’abord </a:t>
            </a:r>
            <a:r>
              <a:rPr lang="fr-FR" sz="1800" dirty="0">
                <a:solidFill>
                  <a:prstClr val="black"/>
                </a:solidFill>
                <a:ea typeface="+mj-ea"/>
                <a:cs typeface="+mj-cs"/>
              </a:rPr>
              <a:t>pour contrer le sans-abrisme: projet pilote</a:t>
            </a:r>
          </a:p>
          <a:p>
            <a:pPr marL="684213" lvl="1" indent="-342900">
              <a:buFont typeface="Wingdings" panose="05000000000000000000" pitchFamily="2" charset="2"/>
              <a:buChar char="Ø"/>
            </a:pPr>
            <a:r>
              <a:rPr lang="fr-FR" sz="1800" dirty="0">
                <a:solidFill>
                  <a:prstClr val="black"/>
                </a:solidFill>
                <a:ea typeface="+mj-ea"/>
                <a:cs typeface="+mj-cs"/>
              </a:rPr>
              <a:t>Hôtel avec accueil le jour au lieu d’hébergement d’urgence la nuit.....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11189" y="411511"/>
            <a:ext cx="8137525" cy="360040"/>
          </a:xfrm>
        </p:spPr>
        <p:txBody>
          <a:bodyPr/>
          <a:lstStyle/>
          <a:p>
            <a:r>
              <a:rPr lang="fr-FR" sz="2400" dirty="0">
                <a:solidFill>
                  <a:srgbClr val="0070C0"/>
                </a:solidFill>
              </a:rPr>
              <a:t>Actions politiques (2)</a:t>
            </a:r>
            <a:endParaRPr lang="de-CH" sz="2400" dirty="0">
              <a:solidFill>
                <a:srgbClr val="0070C0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CH"/>
              <a:t>|  </a:t>
            </a:r>
            <a:fld id="{B2EE8AD8-D56E-45EB-99E2-2CCF51283985}" type="slidenum">
              <a:rPr lang="de-CH" smtClean="0"/>
              <a:pPr/>
              <a:t>5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396807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609600" y="1226356"/>
            <a:ext cx="8137525" cy="3289610"/>
          </a:xfrm>
        </p:spPr>
        <p:txBody>
          <a:bodyPr/>
          <a:lstStyle/>
          <a:p>
            <a:pPr marL="342900" indent="-34290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prstClr val="black"/>
                </a:solidFill>
                <a:ea typeface="+mj-ea"/>
                <a:cs typeface="+mj-cs"/>
              </a:rPr>
              <a:t>Évaluation intermédiaire de nombreux projets</a:t>
            </a:r>
          </a:p>
          <a:p>
            <a:pPr marL="342900" indent="-34290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prstClr val="black"/>
                </a:solidFill>
                <a:ea typeface="+mj-ea"/>
                <a:cs typeface="+mj-cs"/>
              </a:rPr>
              <a:t>Besoins ponctuels – réaction…</a:t>
            </a:r>
          </a:p>
          <a:p>
            <a:pPr marL="342900" indent="-34290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prstClr val="black"/>
                </a:solidFill>
                <a:ea typeface="+mj-ea"/>
                <a:cs typeface="+mj-cs"/>
              </a:rPr>
              <a:t>Absence de vision globale, stratégie inexistante ou obsolète</a:t>
            </a:r>
          </a:p>
          <a:p>
            <a:pPr marL="342900" indent="-34290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prstClr val="black"/>
                </a:solidFill>
                <a:ea typeface="+mj-ea"/>
                <a:cs typeface="+mj-cs"/>
              </a:rPr>
              <a:t>Pas d’office du logement; thématique typiquement transversale dans l’administration</a:t>
            </a:r>
          </a:p>
          <a:p>
            <a:pPr marL="342900" indent="-34290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prstClr val="black"/>
                </a:solidFill>
                <a:ea typeface="+mj-ea"/>
                <a:cs typeface="+mj-cs"/>
              </a:rPr>
              <a:t>Aucune gestion ou gestion trop compliquée</a:t>
            </a:r>
          </a:p>
          <a:p>
            <a:pPr marL="342900" indent="-34290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prstClr val="black"/>
                </a:solidFill>
                <a:ea typeface="+mj-ea"/>
                <a:cs typeface="+mj-cs"/>
              </a:rPr>
              <a:t>Interactions ou interdépendances pas toujours évidentes</a:t>
            </a:r>
          </a:p>
          <a:p>
            <a:pPr marL="342900" indent="-34290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prstClr val="black"/>
                </a:solidFill>
                <a:ea typeface="+mj-ea"/>
                <a:cs typeface="+mj-cs"/>
              </a:rPr>
              <a:t>A l’avenir: agir plutôt que réagir</a:t>
            </a:r>
          </a:p>
          <a:p>
            <a:pPr marL="342900" indent="-34290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fr-FR" sz="2000" dirty="0">
                <a:solidFill>
                  <a:prstClr val="black"/>
                </a:solidFill>
                <a:ea typeface="+mj-ea"/>
                <a:cs typeface="+mj-cs"/>
              </a:rPr>
              <a:t>Mandat au gouvernement: élaborer un programme général qui serve de base à une stratégie à long terme et durable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sz="1800" dirty="0">
              <a:solidFill>
                <a:prstClr val="black"/>
              </a:solidFill>
              <a:ea typeface="+mj-ea"/>
              <a:cs typeface="+mj-cs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11189" y="411511"/>
            <a:ext cx="8137525" cy="360040"/>
          </a:xfrm>
        </p:spPr>
        <p:txBody>
          <a:bodyPr/>
          <a:lstStyle/>
          <a:p>
            <a:r>
              <a:rPr lang="fr-FR" sz="2400" dirty="0">
                <a:solidFill>
                  <a:srgbClr val="0070C0"/>
                </a:solidFill>
              </a:rPr>
              <a:t>Agir – plutôt que réagir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CH"/>
              <a:t>|  </a:t>
            </a:r>
            <a:fld id="{B2EE8AD8-D56E-45EB-99E2-2CCF51283985}" type="slidenum">
              <a:rPr lang="de-CH" smtClean="0"/>
              <a:pPr/>
              <a:t>6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41237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609600" y="987574"/>
            <a:ext cx="8137525" cy="3528392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b="1" dirty="0">
                <a:solidFill>
                  <a:prstClr val="black"/>
                </a:solidFill>
                <a:ea typeface="+mj-ea"/>
                <a:cs typeface="+mj-cs"/>
              </a:rPr>
              <a:t>Vue d’ensemble et orientation</a:t>
            </a:r>
          </a:p>
          <a:p>
            <a:pPr marL="684213" lvl="1" indent="-342900"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prstClr val="black"/>
                </a:solidFill>
                <a:ea typeface="+mj-ea"/>
                <a:cs typeface="+mj-cs"/>
              </a:rPr>
              <a:t>Qu’est-ce qui existe, où se situent les lacunes, les doublons,  quelle direction faut-il prendre ?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sz="1100" dirty="0">
              <a:solidFill>
                <a:prstClr val="black"/>
              </a:solidFill>
              <a:ea typeface="+mj-ea"/>
              <a:cs typeface="+mj-cs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b="1" dirty="0">
                <a:solidFill>
                  <a:prstClr val="black"/>
                </a:solidFill>
                <a:ea typeface="+mj-ea"/>
                <a:cs typeface="+mj-cs"/>
              </a:rPr>
              <a:t>Organisation et pilotage</a:t>
            </a:r>
          </a:p>
          <a:p>
            <a:pPr marL="684213" lvl="1" indent="-342900"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prstClr val="black"/>
                </a:solidFill>
                <a:ea typeface="+mj-ea"/>
                <a:cs typeface="+mj-cs"/>
              </a:rPr>
              <a:t>Décrire l’organisation optimale et le pilotage des offres</a:t>
            </a:r>
          </a:p>
          <a:p>
            <a:pPr marL="684213" lvl="1" indent="-342900">
              <a:buFont typeface="Wingdings" panose="05000000000000000000" pitchFamily="2" charset="2"/>
              <a:buChar char="§"/>
            </a:pPr>
            <a:r>
              <a:rPr lang="fr-FR" sz="2000" dirty="0">
                <a:solidFill>
                  <a:prstClr val="black"/>
                </a:solidFill>
                <a:ea typeface="+mj-ea"/>
                <a:cs typeface="+mj-cs"/>
              </a:rPr>
              <a:t>Présenter des mesures de mise en œuvre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FR" sz="1100" dirty="0">
              <a:solidFill>
                <a:prstClr val="black"/>
              </a:solidFill>
              <a:ea typeface="+mj-ea"/>
              <a:cs typeface="+mj-cs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000" b="1" dirty="0">
                <a:solidFill>
                  <a:prstClr val="black"/>
                </a:solidFill>
                <a:ea typeface="+mj-ea"/>
                <a:cs typeface="+mj-cs"/>
              </a:rPr>
              <a:t>Plan de mise en œuvre</a:t>
            </a:r>
          </a:p>
          <a:p>
            <a:pPr marL="627063" lvl="1" indent="-285750">
              <a:buFont typeface="Wingdings" panose="05000000000000000000" pitchFamily="2" charset="2"/>
              <a:buChar char="§"/>
            </a:pPr>
            <a:r>
              <a:rPr lang="fr-FR" sz="1800" dirty="0">
                <a:solidFill>
                  <a:prstClr val="black"/>
                </a:solidFill>
                <a:ea typeface="+mj-ea"/>
                <a:cs typeface="+mj-cs"/>
              </a:rPr>
              <a:t>Réfléchir à la manière de mettre en œuvre le programme général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11189" y="411511"/>
            <a:ext cx="8137525" cy="360040"/>
          </a:xfrm>
        </p:spPr>
        <p:txBody>
          <a:bodyPr/>
          <a:lstStyle/>
          <a:p>
            <a:r>
              <a:rPr lang="fr-FR" sz="2400" dirty="0">
                <a:solidFill>
                  <a:srgbClr val="0070C0"/>
                </a:solidFill>
              </a:rPr>
              <a:t>Objectifs du programme général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CH"/>
              <a:t>|  </a:t>
            </a:r>
            <a:fld id="{B2EE8AD8-D56E-45EB-99E2-2CCF51283985}" type="slidenum">
              <a:rPr lang="de-CH" smtClean="0"/>
              <a:pPr/>
              <a:t>7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89554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609600" y="1226356"/>
            <a:ext cx="8137525" cy="328961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H" sz="2000" dirty="0">
                <a:solidFill>
                  <a:prstClr val="black"/>
                </a:solidFill>
                <a:ea typeface="+mj-ea"/>
                <a:cs typeface="+mj-cs"/>
              </a:rPr>
              <a:t>Calendrier: février - fin été 2022, projet Conseil d’État automne 2022 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H" sz="2000" dirty="0">
                <a:solidFill>
                  <a:prstClr val="black"/>
                </a:solidFill>
                <a:ea typeface="+mj-ea"/>
                <a:cs typeface="+mj-cs"/>
              </a:rPr>
              <a:t>Mode de travail</a:t>
            </a:r>
          </a:p>
          <a:p>
            <a:pPr marL="684213" lvl="1" indent="-342900">
              <a:buFont typeface="Wingdings" panose="05000000000000000000" pitchFamily="2" charset="2"/>
              <a:buChar char="Ø"/>
            </a:pPr>
            <a:r>
              <a:rPr lang="fr-CH" sz="2000" dirty="0">
                <a:solidFill>
                  <a:prstClr val="black"/>
                </a:solidFill>
                <a:ea typeface="+mj-ea"/>
                <a:cs typeface="+mj-cs"/>
              </a:rPr>
              <a:t>Accompagnement externe du processus</a:t>
            </a:r>
          </a:p>
          <a:p>
            <a:pPr marL="684213" lvl="1" indent="-342900">
              <a:buFont typeface="Wingdings" panose="05000000000000000000" pitchFamily="2" charset="2"/>
              <a:buChar char="Ø"/>
            </a:pPr>
            <a:r>
              <a:rPr lang="fr-CH" sz="2000" dirty="0">
                <a:solidFill>
                  <a:prstClr val="black"/>
                </a:solidFill>
                <a:ea typeface="+mj-ea"/>
                <a:cs typeface="+mj-cs"/>
              </a:rPr>
              <a:t>Recherche des offres actuelles en ville de Bâle</a:t>
            </a:r>
          </a:p>
          <a:p>
            <a:pPr marL="684213" lvl="1" indent="-342900">
              <a:buFont typeface="Wingdings" panose="05000000000000000000" pitchFamily="2" charset="2"/>
              <a:buChar char="Ø"/>
            </a:pPr>
            <a:r>
              <a:rPr lang="fr-CH" sz="2000" dirty="0">
                <a:solidFill>
                  <a:prstClr val="black"/>
                </a:solidFill>
                <a:ea typeface="+mj-ea"/>
                <a:cs typeface="+mj-cs"/>
              </a:rPr>
              <a:t>Quatre ateliers internes à l’administration, un groupe de réflexion externe</a:t>
            </a:r>
          </a:p>
          <a:p>
            <a:pPr marL="684213" lvl="1" indent="-342900">
              <a:buFont typeface="Wingdings" panose="05000000000000000000" pitchFamily="2" charset="2"/>
              <a:buChar char="Ø"/>
            </a:pPr>
            <a:r>
              <a:rPr lang="fr-CH" sz="2000" dirty="0">
                <a:solidFill>
                  <a:prstClr val="black"/>
                </a:solidFill>
                <a:ea typeface="+mj-ea"/>
                <a:cs typeface="+mj-cs"/>
              </a:rPr>
              <a:t>Rapport du mandataire externe</a:t>
            </a:r>
          </a:p>
          <a:p>
            <a:pPr marL="684213" lvl="1" indent="-342900">
              <a:buFont typeface="Wingdings" panose="05000000000000000000" pitchFamily="2" charset="2"/>
              <a:buChar char="Ø"/>
            </a:pPr>
            <a:r>
              <a:rPr lang="fr-CH" sz="2000" dirty="0">
                <a:solidFill>
                  <a:prstClr val="black"/>
                </a:solidFill>
                <a:ea typeface="+mj-ea"/>
                <a:cs typeface="+mj-cs"/>
              </a:rPr>
              <a:t>Rapport au Conseil d’État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fr-CH" sz="1800" dirty="0">
              <a:solidFill>
                <a:prstClr val="black"/>
              </a:solidFill>
              <a:ea typeface="+mj-ea"/>
              <a:cs typeface="+mj-cs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11189" y="411511"/>
            <a:ext cx="8137525" cy="360040"/>
          </a:xfrm>
        </p:spPr>
        <p:txBody>
          <a:bodyPr/>
          <a:lstStyle/>
          <a:p>
            <a:r>
              <a:rPr lang="fr-CH" sz="2400" dirty="0">
                <a:solidFill>
                  <a:srgbClr val="0070C0"/>
                </a:solidFill>
              </a:rPr>
              <a:t>Procédé d’élaboration du programme général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CH"/>
              <a:t>|  </a:t>
            </a:r>
            <a:fld id="{B2EE8AD8-D56E-45EB-99E2-2CCF51283985}" type="slidenum">
              <a:rPr lang="de-CH" smtClean="0"/>
              <a:pPr/>
              <a:t>8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721650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sz="quarter" idx="10"/>
          </p:nvPr>
        </p:nvSpPr>
        <p:spPr>
          <a:xfrm>
            <a:off x="609600" y="1226356"/>
            <a:ext cx="8137525" cy="3289610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H" sz="2000" dirty="0">
                <a:solidFill>
                  <a:prstClr val="black"/>
                </a:solidFill>
                <a:ea typeface="+mj-ea"/>
                <a:cs typeface="+mj-cs"/>
              </a:rPr>
              <a:t>Tableau des offres actuelles</a:t>
            </a:r>
          </a:p>
          <a:p>
            <a:endParaRPr lang="fr-CH" sz="1800" dirty="0">
              <a:solidFill>
                <a:prstClr val="black"/>
              </a:solidFill>
              <a:ea typeface="+mj-ea"/>
              <a:cs typeface="+mj-cs"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11189" y="411511"/>
            <a:ext cx="8137525" cy="360040"/>
          </a:xfrm>
        </p:spPr>
        <p:txBody>
          <a:bodyPr/>
          <a:lstStyle/>
          <a:p>
            <a:r>
              <a:rPr lang="fr-FR" sz="2400" dirty="0">
                <a:solidFill>
                  <a:srgbClr val="0070C0"/>
                </a:solidFill>
              </a:rPr>
              <a:t>Acquis : panorama des offres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CH"/>
              <a:t>|  </a:t>
            </a:r>
            <a:fld id="{B2EE8AD8-D56E-45EB-99E2-2CCF51283985}" type="slidenum">
              <a:rPr lang="de-CH" smtClean="0"/>
              <a:pPr/>
              <a:t>9</a:t>
            </a:fld>
            <a:endParaRPr lang="de-CH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635646"/>
            <a:ext cx="4419659" cy="363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141947"/>
      </p:ext>
    </p:extLst>
  </p:cSld>
  <p:clrMapOvr>
    <a:masterClrMapping/>
  </p:clrMapOvr>
</p:sld>
</file>

<file path=ppt/theme/theme1.xml><?xml version="1.0" encoding="utf-8"?>
<a:theme xmlns:a="http://schemas.openxmlformats.org/drawingml/2006/main" name="BS_standard_office_2010 Format 16-9">
  <a:themeElements>
    <a:clrScheme name="BS-Theme-Colors">
      <a:dk1>
        <a:sysClr val="windowText" lastClr="000000"/>
      </a:dk1>
      <a:lt1>
        <a:sysClr val="window" lastClr="FFFFFF"/>
      </a:lt1>
      <a:dk2>
        <a:srgbClr val="000000"/>
      </a:dk2>
      <a:lt2>
        <a:srgbClr val="999999"/>
      </a:lt2>
      <a:accent1>
        <a:srgbClr val="B9282E"/>
      </a:accent1>
      <a:accent2>
        <a:srgbClr val="E78E23"/>
      </a:accent2>
      <a:accent3>
        <a:srgbClr val="467B93"/>
      </a:accent3>
      <a:accent4>
        <a:srgbClr val="003958"/>
      </a:accent4>
      <a:accent5>
        <a:srgbClr val="8EC033"/>
      </a:accent5>
      <a:accent6>
        <a:srgbClr val="24732E"/>
      </a:accent6>
      <a:hlink>
        <a:srgbClr val="003958"/>
      </a:hlink>
      <a:folHlink>
        <a:srgbClr val="467B93"/>
      </a:folHlink>
    </a:clrScheme>
    <a:fontScheme name="Swiss-TPH-Theme-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00"/>
        </a:solidFill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bg2"/>
        </a:solidFill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1_BS_standard_office_2010 Format 16-9">
  <a:themeElements>
    <a:clrScheme name="BS-Theme-Colors">
      <a:dk1>
        <a:sysClr val="windowText" lastClr="000000"/>
      </a:dk1>
      <a:lt1>
        <a:sysClr val="window" lastClr="FFFFFF"/>
      </a:lt1>
      <a:dk2>
        <a:srgbClr val="000000"/>
      </a:dk2>
      <a:lt2>
        <a:srgbClr val="999999"/>
      </a:lt2>
      <a:accent1>
        <a:srgbClr val="B9282E"/>
      </a:accent1>
      <a:accent2>
        <a:srgbClr val="E78E23"/>
      </a:accent2>
      <a:accent3>
        <a:srgbClr val="467B93"/>
      </a:accent3>
      <a:accent4>
        <a:srgbClr val="003958"/>
      </a:accent4>
      <a:accent5>
        <a:srgbClr val="8EC033"/>
      </a:accent5>
      <a:accent6>
        <a:srgbClr val="24732E"/>
      </a:accent6>
      <a:hlink>
        <a:srgbClr val="003958"/>
      </a:hlink>
      <a:folHlink>
        <a:srgbClr val="467B93"/>
      </a:folHlink>
    </a:clrScheme>
    <a:fontScheme name="Swiss-TPH-Theme-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00"/>
        </a:solidFill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bg2"/>
        </a:solidFill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P_UserTags xmlns="cd0ccf4f-3552-417a-a199-2e513ec91859" xsi:nil="true"/>
    <LikesCount xmlns="http://schemas.microsoft.com/sharepoint/v3" xsi:nil="true"/>
    <Ratings xmlns="http://schemas.microsoft.com/sharepoint/v3" xsi:nil="true"/>
    <ProjectNumber xmlns="cd0ccf4f-3552-417a-a199-2e513ec91859" xsi:nil="true"/>
    <LikedBy xmlns="http://schemas.microsoft.com/sharepoint/v3">
      <UserInfo>
        <DisplayName/>
        <AccountId xsi:nil="true"/>
        <AccountType/>
      </UserInfo>
    </LikedBy>
    <MP_InheritedTags xmlns="cd0ccf4f-3552-417a-a199-2e513ec91859">((bs64)(bs59)(bs20))((bs302)(bs71)(bs22))((bs47)(bs25)(bs21))((bs34)(bs24)(bs21))((bs87)(bs58)(bs20))((bs113)(bs29)(bs21))((bs166)(bs73)(bs22))((bs1583)(bs302)(bs71)(bs22))((bs2147)(bs83)(bs60)(bs20))</MP_InheritedTags>
    <RatedBy xmlns="http://schemas.microsoft.com/sharepoint/v3">
      <UserInfo>
        <DisplayName/>
        <AccountId xsi:nil="true"/>
        <AccountType/>
      </UserInfo>
    </RatedBy>
    <_dlc_DocId xmlns="cd0ccf4f-3552-417a-a199-2e513ec91859">BS3KP-599422270-12265</_dlc_DocId>
    <_dlc_DocIdUrl xmlns="cd0ccf4f-3552-417a-a199-2e513ec91859">
      <Url>https://my.intranet.bs.ch/Workspaces/WS_000463/_layouts/15/DocIdRedir.aspx?ID=BS3KP-599422270-12265</Url>
      <Description>BS3KP-599422270-12265</Description>
    </_dlc_DocIdUrl>
    <IconOverlay xmlns="http://schemas.microsoft.com/sharepoint/v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66121453971D041867748EF08538BAD" ma:contentTypeVersion="15" ma:contentTypeDescription="Ein neues Dokument erstellen." ma:contentTypeScope="" ma:versionID="4cddfa65dd797a1a5a60cbdc57ed1368">
  <xsd:schema xmlns:xsd="http://www.w3.org/2001/XMLSchema" xmlns:xs="http://www.w3.org/2001/XMLSchema" xmlns:p="http://schemas.microsoft.com/office/2006/metadata/properties" xmlns:ns1="http://schemas.microsoft.com/sharepoint/v3" xmlns:ns2="cd0ccf4f-3552-417a-a199-2e513ec91859" xmlns:ns3="http://schemas.microsoft.com/sharepoint/v4" targetNamespace="http://schemas.microsoft.com/office/2006/metadata/properties" ma:root="true" ma:fieldsID="5fa727e4f56e49ad98a13ffeb2507faf" ns1:_="" ns2:_="" ns3:_="">
    <xsd:import namespace="http://schemas.microsoft.com/sharepoint/v3"/>
    <xsd:import namespace="cd0ccf4f-3552-417a-a199-2e513ec91859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2:ProjectNumber" minOccurs="0"/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  <xsd:element ref="ns3:IconOverlay" minOccurs="0"/>
                <xsd:element ref="ns2:MP_UserTags" minOccurs="0"/>
                <xsd:element ref="ns2:MP_Inherited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8" nillable="true" ma:displayName="Bewertung (0 - 5)" ma:decimals="2" ma:description="Mittelwert aller Bewertungen, die abgegeben wurden." ma:internalName="AverageRating" ma:readOnly="true">
      <xsd:simpleType>
        <xsd:restriction base="dms:Number"/>
      </xsd:simpleType>
    </xsd:element>
    <xsd:element name="RatingCount" ma:index="9" nillable="true" ma:displayName="Anzahl Bewertungen" ma:decimals="0" ma:description="Anzahl abgegebener Bewertungen" ma:internalName="RatingCount" ma:readOnly="true">
      <xsd:simpleType>
        <xsd:restriction base="dms:Number"/>
      </xsd:simpleType>
    </xsd:element>
    <xsd:element name="RatedBy" ma:index="10" nillable="true" ma:displayName="Bewertet von" ma:description="Benutzer haben das Element bewertet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11" nillable="true" ma:displayName="Benutzerbewertungen" ma:description="Bewertungen für das Element" ma:hidden="true" ma:internalName="Ratings">
      <xsd:simpleType>
        <xsd:restriction base="dms:Note"/>
      </xsd:simpleType>
    </xsd:element>
    <xsd:element name="LikesCount" ma:index="12" nillable="true" ma:displayName="Anzahl 'Gefällt mir'" ma:internalName="LikesCount">
      <xsd:simpleType>
        <xsd:restriction base="dms:Unknown"/>
      </xsd:simpleType>
    </xsd:element>
    <xsd:element name="LikedBy" ma:index="13" nillable="true" ma:displayName="Gefällt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0ccf4f-3552-417a-a199-2e513ec91859" elementFormDefault="qualified">
    <xsd:import namespace="http://schemas.microsoft.com/office/2006/documentManagement/types"/>
    <xsd:import namespace="http://schemas.microsoft.com/office/infopath/2007/PartnerControls"/>
    <xsd:element name="ProjectNumber" ma:index="14" nillable="true" ma:displayName="ProjectNumber" ma:internalName="ProjectNumber">
      <xsd:simpleType>
        <xsd:restriction base="dms:Text"/>
      </xsd:simpleType>
    </xsd:element>
    <xsd:element name="SharedWithUsers" ma:index="15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16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17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8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MP_UserTags" ma:index="20" nillable="true" ma:displayName="Tags" ma:hidden="true" ma:internalName="MP_UserTags" ma:readOnly="false">
      <xsd:simpleType>
        <xsd:restriction base="dms:Unknown"/>
      </xsd:simpleType>
    </xsd:element>
    <xsd:element name="MP_InheritedTags" ma:index="21" nillable="true" ma:displayName="Inherited Tags" ma:hidden="true" ma:internalName="MP_InheritedTags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549015-A7A6-4533-A17A-4FA6C565A0EB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62E9911B-81B4-429E-A2A1-5D298268CC13}">
  <ds:schemaRefs>
    <ds:schemaRef ds:uri="http://schemas.microsoft.com/sharepoint/v4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http://purl.org/dc/terms/"/>
    <ds:schemaRef ds:uri="cd0ccf4f-3552-417a-a199-2e513ec91859"/>
    <ds:schemaRef ds:uri="http://schemas.microsoft.com/office/2006/documentManagement/types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47D94E2-19A6-4D8F-ADE7-176AD203CC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d0ccf4f-3552-417a-a199-2e513ec91859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4356A88E-D935-46D6-9238-22E9ED11B3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733</Words>
  <Application>Microsoft Office PowerPoint</Application>
  <PresentationFormat>Bildschirmpräsentation (16:9)</PresentationFormat>
  <Paragraphs>101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14</vt:i4>
      </vt:variant>
    </vt:vector>
  </HeadingPairs>
  <TitlesOfParts>
    <vt:vector size="20" baseType="lpstr">
      <vt:lpstr>Arial</vt:lpstr>
      <vt:lpstr>Arial Narrow</vt:lpstr>
      <vt:lpstr>Calibri</vt:lpstr>
      <vt:lpstr>Wingdings</vt:lpstr>
      <vt:lpstr>BS_standard_office_2010 Format 16-9</vt:lpstr>
      <vt:lpstr>1_BS_standard_office_2010 Format 16-9</vt:lpstr>
      <vt:lpstr>PowerPoint-Präsentation</vt:lpstr>
      <vt:lpstr>Sommaire</vt:lpstr>
      <vt:lpstr>Situation sur le marché du logement</vt:lpstr>
      <vt:lpstr>Actions politiques (1)</vt:lpstr>
      <vt:lpstr>Actions politiques (2)</vt:lpstr>
      <vt:lpstr>Agir – plutôt que réagir</vt:lpstr>
      <vt:lpstr>Objectifs du programme général</vt:lpstr>
      <vt:lpstr>Procédé d’élaboration du programme général</vt:lpstr>
      <vt:lpstr>Acquis : panorama des offres</vt:lpstr>
      <vt:lpstr>Acquis : définition du logement social</vt:lpstr>
      <vt:lpstr>Acquis : offres différenciées par groupes cibles</vt:lpstr>
      <vt:lpstr>Acquis : axes principaux des offres</vt:lpstr>
      <vt:lpstr>Proposition d’organisation et de pilotage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TSE Fachausschuss vom 18.05.22</dc:title>
  <dc:creator>Köchli, Jost</dc:creator>
  <cp:lastModifiedBy>Rüegg Katharina</cp:lastModifiedBy>
  <cp:revision>342</cp:revision>
  <dcterms:modified xsi:type="dcterms:W3CDTF">2022-06-13T08:56:23Z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0x010100266121453971D041867748EF08538BAD</vt:lpwstr>
  </property>
  <property fmtid="{D5CDD505-2E9C-101B-9397-08002B2CF9AE}" pid="3" name="_dlc_DocIdItemGuid">
    <vt:lpwstr>4b07bd30-b487-4741-8a1e-d1c4443f8782</vt:lpwstr>
  </property>
</Properties>
</file>